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35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Masters/slideMaster4.xml" ContentType="application/vnd.openxmlformats-officedocument.presentationml.slideMaster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theme/theme4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8.xml" ContentType="application/vnd.openxmlformats-officedocument.presentationml.slideLayout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slideLayouts/slideLayout1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4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Default Extension="vml" ContentType="application/vnd.openxmlformats-officedocument.vmlDrawing"/>
  <Override PartName="/ppt/slideMasters/slideMaster5.xml" ContentType="application/vnd.openxmlformats-officedocument.presentationml.slideMaster+xml"/>
  <Override PartName="/ppt/slides/slide8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2" r:id="rId1"/>
    <p:sldMasterId id="2147483755" r:id="rId2"/>
    <p:sldMasterId id="2147483758" r:id="rId3"/>
    <p:sldMasterId id="2147483771" r:id="rId4"/>
    <p:sldMasterId id="2147483842" r:id="rId5"/>
  </p:sldMasterIdLst>
  <p:sldIdLst>
    <p:sldId id="256" r:id="rId6"/>
    <p:sldId id="259" r:id="rId7"/>
    <p:sldId id="276" r:id="rId8"/>
    <p:sldId id="283" r:id="rId9"/>
    <p:sldId id="282" r:id="rId10"/>
    <p:sldId id="265" r:id="rId11"/>
    <p:sldId id="280" r:id="rId12"/>
    <p:sldId id="281" r:id="rId13"/>
    <p:sldId id="284" r:id="rId14"/>
    <p:sldId id="285" r:id="rId15"/>
    <p:sldId id="286" r:id="rId16"/>
    <p:sldId id="287" r:id="rId17"/>
    <p:sldId id="260" r:id="rId18"/>
    <p:sldId id="261" r:id="rId19"/>
    <p:sldId id="270" r:id="rId20"/>
    <p:sldId id="271" r:id="rId21"/>
    <p:sldId id="268" r:id="rId22"/>
    <p:sldId id="288" r:id="rId23"/>
    <p:sldId id="273" r:id="rId24"/>
    <p:sldId id="277" r:id="rId25"/>
    <p:sldId id="278" r:id="rId26"/>
    <p:sldId id="272" r:id="rId27"/>
    <p:sldId id="267" r:id="rId28"/>
    <p:sldId id="262" r:id="rId29"/>
    <p:sldId id="274" r:id="rId30"/>
    <p:sldId id="257" r:id="rId31"/>
    <p:sldId id="290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47" autoAdjust="0"/>
    <p:restoredTop sz="94638" autoAdjust="0"/>
  </p:normalViewPr>
  <p:slideViewPr>
    <p:cSldViewPr>
      <p:cViewPr>
        <p:scale>
          <a:sx n="80" d="100"/>
          <a:sy n="80" d="100"/>
        </p:scale>
        <p:origin x="-1740" y="-1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wmf"/><Relationship Id="rId1" Type="http://schemas.openxmlformats.org/officeDocument/2006/relationships/image" Target="../media/image23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7.wmf"/><Relationship Id="rId1" Type="http://schemas.openxmlformats.org/officeDocument/2006/relationships/image" Target="../media/image26.w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emf"/><Relationship Id="rId4" Type="http://schemas.openxmlformats.org/officeDocument/2006/relationships/image" Target="../media/image2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6.emf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35474" y="2425231"/>
            <a:ext cx="4429156" cy="1140612"/>
          </a:xfrm>
          <a:noFill/>
        </p:spPr>
        <p:txBody>
          <a:bodyPr anchor="t">
            <a:normAutofit/>
          </a:bodyPr>
          <a:lstStyle>
            <a:lvl1pPr algn="ctr">
              <a:defRPr sz="3300">
                <a:solidFill>
                  <a:srgbClr val="DD302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35768" y="3797900"/>
            <a:ext cx="4500000" cy="268418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400" i="1" baseline="0">
                <a:solidFill>
                  <a:srgbClr val="DD3027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dirty="0" smtClean="0"/>
              <a:t>Cliquez ici pour insérer le nom et/ou la date</a:t>
            </a:r>
            <a:endParaRPr lang="fr-CH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570" y="6252410"/>
            <a:ext cx="866696" cy="368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596" y="6245590"/>
            <a:ext cx="38100" cy="4064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474" y="3565843"/>
            <a:ext cx="4368800" cy="5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052736"/>
            <a:ext cx="8229600" cy="4915367"/>
          </a:xfrm>
        </p:spPr>
        <p:txBody>
          <a:bodyPr vert="eaVert">
            <a:no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44624"/>
            <a:ext cx="8229600" cy="825440"/>
          </a:xfrm>
        </p:spPr>
        <p:txBody>
          <a:bodyPr>
            <a:noAutofit/>
          </a:bodyPr>
          <a:lstStyle/>
          <a:p>
            <a:r>
              <a:rPr lang="fr-FR" dirty="0" smtClean="0"/>
              <a:t>Cliquez pour modifier le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7802016" y="500042"/>
            <a:ext cx="1090464" cy="5626121"/>
          </a:xfrm>
        </p:spPr>
        <p:txBody>
          <a:bodyPr vert="eaVert">
            <a:noAutofit/>
          </a:bodyPr>
          <a:lstStyle>
            <a:lvl1pPr>
              <a:defRPr sz="3600"/>
            </a:lvl1pPr>
          </a:lstStyle>
          <a:p>
            <a:r>
              <a:rPr lang="fr-FR" dirty="0" smtClean="0"/>
              <a:t>Cliquez pour modifier le titre</a:t>
            </a:r>
            <a:endParaRPr lang="fr-CH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500042"/>
            <a:ext cx="7139136" cy="5626121"/>
          </a:xfrm>
        </p:spPr>
        <p:txBody>
          <a:bodyPr vert="eaVert">
            <a:no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/>
          <a:lstStyle/>
          <a:p>
            <a:fld id="{D763724C-E7A2-4A6D-A4BD-CDB6C1C03172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59626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654540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435474" y="2425231"/>
            <a:ext cx="4429156" cy="1140612"/>
          </a:xfrm>
          <a:noFill/>
        </p:spPr>
        <p:txBody>
          <a:bodyPr anchor="t">
            <a:normAutofit/>
          </a:bodyPr>
          <a:lstStyle>
            <a:lvl1pPr algn="ctr">
              <a:defRPr sz="3300">
                <a:solidFill>
                  <a:srgbClr val="DD3027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CH" dirty="0" smtClean="0"/>
              <a:t>CLIQUEZ ET MODIFIEZ LE TITRE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 hasCustomPrompt="1"/>
          </p:nvPr>
        </p:nvSpPr>
        <p:spPr>
          <a:xfrm>
            <a:off x="435768" y="3797900"/>
            <a:ext cx="4500000" cy="268418"/>
          </a:xfrm>
          <a:noFill/>
        </p:spPr>
        <p:txBody>
          <a:bodyPr>
            <a:noAutofit/>
          </a:bodyPr>
          <a:lstStyle>
            <a:lvl1pPr marL="0" indent="0" algn="ctr">
              <a:buNone/>
              <a:defRPr sz="1400" i="1" baseline="0">
                <a:solidFill>
                  <a:srgbClr val="DD3027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CH" dirty="0" smtClean="0"/>
              <a:t>Cliquez ici pour insérer le nom et/ou la date</a:t>
            </a:r>
            <a:endParaRPr lang="fr-CH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0570" y="6252410"/>
            <a:ext cx="866696" cy="36830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43596" y="6245590"/>
            <a:ext cx="38100" cy="406400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5474" y="3565843"/>
            <a:ext cx="4368800" cy="508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44624"/>
            <a:ext cx="8229600" cy="825440"/>
          </a:xfrm>
        </p:spPr>
        <p:txBody>
          <a:bodyPr>
            <a:noAutofit/>
          </a:bodyPr>
          <a:lstStyle/>
          <a:p>
            <a:r>
              <a:rPr lang="fr-FR" dirty="0" smtClean="0"/>
              <a:t>Cliquez pour modifier le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15367"/>
          </a:xfrm>
        </p:spPr>
        <p:txBody>
          <a:bodyPr>
            <a:no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Autofit/>
          </a:bodyPr>
          <a:lstStyle>
            <a:lvl1pPr algn="l">
              <a:defRPr sz="3600" b="1" cap="none" baseline="0"/>
            </a:lvl1pPr>
          </a:lstStyle>
          <a:p>
            <a:r>
              <a:rPr lang="fr-FR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4038600" cy="4915366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038600" cy="4915367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44624"/>
            <a:ext cx="8229600" cy="825440"/>
          </a:xfrm>
        </p:spPr>
        <p:txBody>
          <a:bodyPr>
            <a:noAutofit/>
          </a:bodyPr>
          <a:lstStyle/>
          <a:p>
            <a:r>
              <a:rPr lang="fr-FR" dirty="0" smtClean="0"/>
              <a:t>Cliquez pour modifier le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700809"/>
            <a:ext cx="4040188" cy="427355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052736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700809"/>
            <a:ext cx="4041775" cy="427355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44624"/>
            <a:ext cx="8229600" cy="825440"/>
          </a:xfrm>
        </p:spPr>
        <p:txBody>
          <a:bodyPr>
            <a:noAutofit/>
          </a:bodyPr>
          <a:lstStyle/>
          <a:p>
            <a:r>
              <a:rPr lang="fr-FR" dirty="0" smtClean="0"/>
              <a:t>Cliquez pour modifier le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44624"/>
            <a:ext cx="8229600" cy="825440"/>
          </a:xfrm>
        </p:spPr>
        <p:txBody>
          <a:bodyPr>
            <a:noAutofit/>
          </a:bodyPr>
          <a:lstStyle/>
          <a:p>
            <a:r>
              <a:rPr lang="fr-FR" dirty="0" smtClean="0"/>
              <a:t>Cliquez pour modifier le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4915367"/>
          </a:xfrm>
        </p:spPr>
        <p:txBody>
          <a:bodyPr>
            <a:noAutofit/>
          </a:bodyPr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4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44624"/>
            <a:ext cx="8229600" cy="825440"/>
          </a:xfrm>
        </p:spPr>
        <p:txBody>
          <a:bodyPr>
            <a:noAutofit/>
          </a:bodyPr>
          <a:lstStyle/>
          <a:p>
            <a:r>
              <a:rPr lang="fr-FR" dirty="0" smtClean="0"/>
              <a:t>Cliquez pour modifier le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042"/>
            <a:ext cx="3008313" cy="935058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500042"/>
            <a:ext cx="5111750" cy="5461805"/>
          </a:xfrm>
        </p:spPr>
        <p:txBody>
          <a:bodyPr>
            <a:noAutofit/>
          </a:bodyPr>
          <a:lstStyle>
            <a:lvl1pPr>
              <a:defRPr sz="2800" b="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526746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CH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4446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1052736"/>
            <a:ext cx="8229600" cy="4915367"/>
          </a:xfrm>
        </p:spPr>
        <p:txBody>
          <a:bodyPr vert="eaVert">
            <a:no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5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44624"/>
            <a:ext cx="8229600" cy="825440"/>
          </a:xfrm>
        </p:spPr>
        <p:txBody>
          <a:bodyPr>
            <a:noAutofit/>
          </a:bodyPr>
          <a:lstStyle/>
          <a:p>
            <a:r>
              <a:rPr lang="fr-FR" dirty="0" smtClean="0"/>
              <a:t>Cliquez pour modifier le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 hasCustomPrompt="1"/>
          </p:nvPr>
        </p:nvSpPr>
        <p:spPr>
          <a:xfrm>
            <a:off x="7802016" y="500042"/>
            <a:ext cx="1090464" cy="5626121"/>
          </a:xfrm>
        </p:spPr>
        <p:txBody>
          <a:bodyPr vert="eaVert">
            <a:noAutofit/>
          </a:bodyPr>
          <a:lstStyle>
            <a:lvl1pPr>
              <a:defRPr sz="3600"/>
            </a:lvl1pPr>
          </a:lstStyle>
          <a:p>
            <a:r>
              <a:rPr lang="fr-FR" dirty="0" smtClean="0"/>
              <a:t>Cliquez pour modifier le titre</a:t>
            </a:r>
            <a:endParaRPr lang="fr-CH" dirty="0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500042"/>
            <a:ext cx="7139136" cy="5626121"/>
          </a:xfrm>
        </p:spPr>
        <p:txBody>
          <a:bodyPr vert="eaVert">
            <a:no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/>
          <a:lstStyle/>
          <a:p>
            <a:fld id="{D763724C-E7A2-4A6D-A4BD-CDB6C1C03172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55962633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11654540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blipFill dpi="0" rotWithShape="1">
          <a:blip r:embed="rId2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5153022" y="2500307"/>
            <a:ext cx="3600596" cy="3000396"/>
          </a:xfrm>
          <a:noFill/>
        </p:spPr>
        <p:txBody>
          <a:bodyPr anchor="t">
            <a:normAutofit/>
          </a:bodyPr>
          <a:lstStyle>
            <a:lvl1pPr algn="l">
              <a:defRPr sz="36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CH" dirty="0" smtClean="0"/>
              <a:t>Cliquez et modifiez le titre </a:t>
            </a:r>
            <a:endParaRPr lang="fr-CH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5153022" y="1710000"/>
            <a:ext cx="3600596" cy="790307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 algn="l">
              <a:buNone/>
              <a:defRPr sz="14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CH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>
            <a:noAutofit/>
          </a:bodyPr>
          <a:lstStyle>
            <a:lvl1pPr algn="l">
              <a:defRPr sz="3600" b="1" cap="none" baseline="0"/>
            </a:lvl1pPr>
          </a:lstStyle>
          <a:p>
            <a:r>
              <a:rPr lang="fr-FR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t">
            <a:no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3122"/>
            <a:ext cx="8229600" cy="47410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fld id="{2490468D-7C66-9845-B98D-88AB726CA181}" type="datetimeFigureOut">
              <a:rPr lang="fr-FR" smtClean="0"/>
              <a:pPr/>
              <a:t>07/10/2015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615416" y="935568"/>
            <a:ext cx="7772400" cy="1773765"/>
          </a:xfrm>
        </p:spPr>
        <p:txBody>
          <a:bodyPr anchor="t"/>
          <a:lstStyle>
            <a:lvl1pPr algn="l">
              <a:defRPr sz="4000" b="0" cap="none">
                <a:latin typeface="Arial"/>
                <a:cs typeface="Arial"/>
              </a:defRPr>
            </a:lvl1pPr>
          </a:lstStyle>
          <a:p>
            <a:r>
              <a:rPr lang="fr-FR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15416" y="2906713"/>
            <a:ext cx="7772400" cy="1500187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8D-7C66-9845-B98D-88AB726CA181}" type="datetimeFigureOut">
              <a:rPr lang="fr-FR" smtClean="0"/>
              <a:pPr/>
              <a:t>07/10/2015</a:t>
            </a:fld>
            <a:endParaRPr lang="fr-CH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H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8D-7C66-9845-B98D-88AB726CA181}" type="datetimeFigureOut">
              <a:rPr lang="fr-FR" smtClean="0"/>
              <a:pPr/>
              <a:t>07/10/2015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59404"/>
            <a:ext cx="4040188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 b="1"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299167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7" y="1668283"/>
            <a:ext cx="4041775" cy="639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buNone/>
              <a:defRPr sz="1600" b="1">
                <a:latin typeface="Helvetica Neue"/>
                <a:cs typeface="Helvetica Neue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7" y="230804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8D-7C66-9845-B98D-88AB726CA181}" type="datetimeFigureOut">
              <a:rPr lang="fr-FR" smtClean="0"/>
              <a:pPr/>
              <a:t>07/10/2015</a:t>
            </a:fld>
            <a:endParaRPr lang="fr-CH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pour modifier le style du titre</a:t>
            </a:r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8D-7C66-9845-B98D-88AB726CA181}" type="datetimeFigureOut">
              <a:rPr lang="fr-FR" smtClean="0"/>
              <a:pPr/>
              <a:t>07/10/2015</a:t>
            </a:fld>
            <a:endParaRPr lang="fr-CH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8D-7C66-9845-B98D-88AB726CA181}" type="datetimeFigureOut">
              <a:rPr lang="fr-FR" smtClean="0"/>
              <a:pPr/>
              <a:t>07/10/2015</a:t>
            </a:fld>
            <a:endParaRPr lang="fr-CH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2" y="500041"/>
            <a:ext cx="3008313" cy="93505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500044"/>
            <a:ext cx="5111750" cy="5626121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8D-7C66-9845-B98D-88AB726CA181}" type="datetimeFigureOut">
              <a:rPr lang="fr-FR" smtClean="0"/>
              <a:pPr/>
              <a:t>07/10/2015</a:t>
            </a:fld>
            <a:endParaRPr lang="fr-CH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H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CH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90468D-7C66-9845-B98D-88AB726CA181}" type="datetimeFigureOut">
              <a:rPr lang="fr-FR" smtClean="0"/>
              <a:pPr/>
              <a:t>07/10/2015</a:t>
            </a:fld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0" y="2"/>
            <a:ext cx="9144000" cy="603673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10/7/2015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7258226" y="432309"/>
            <a:ext cx="1593674" cy="5553624"/>
          </a:xfrm>
          <a:prstGeom prst="rect">
            <a:avLst/>
          </a:prstGeom>
        </p:spPr>
        <p:txBody>
          <a:bodyPr vert="eaVert"/>
          <a:lstStyle>
            <a:lvl1pPr marL="0" indent="0">
              <a:buNone/>
              <a:defRPr baseline="0"/>
            </a:lvl1pPr>
            <a:lvl2pPr marL="457200" indent="0">
              <a:buNone/>
              <a:defRPr/>
            </a:lvl2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l" eaLnBrk="1" latinLnBrk="0" hangingPunct="1"/>
            <a:fld id="{48D92626-37D2-4832-BF7A-BC283494A20D}" type="datetimeFigureOut">
              <a:rPr lang="en-US" smtClean="0"/>
              <a:pPr algn="l" eaLnBrk="1" latinLnBrk="0" hangingPunct="1"/>
              <a:t>10/7/2015</a:t>
            </a:fld>
            <a:endParaRPr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 eaLnBrk="1" latinLnBrk="0" hangingPunct="1"/>
            <a:endParaRPr kumimoji="0" lang="en-US" sz="1300" dirty="0">
              <a:solidFill>
                <a:schemeClr val="bg2">
                  <a:tint val="60000"/>
                  <a:satMod val="155000"/>
                </a:schemeClr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052736"/>
            <a:ext cx="4038600" cy="4915366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052736"/>
            <a:ext cx="4038600" cy="4915367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44624"/>
            <a:ext cx="8229600" cy="825440"/>
          </a:xfrm>
        </p:spPr>
        <p:txBody>
          <a:bodyPr>
            <a:noAutofit/>
          </a:bodyPr>
          <a:lstStyle/>
          <a:p>
            <a:r>
              <a:rPr lang="fr-FR" dirty="0" smtClean="0"/>
              <a:t>Cliquez pour modifier le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positive de tit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675106" y="432000"/>
            <a:ext cx="6012000" cy="5640699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63500" sx="101000" sy="101000" algn="c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latin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890802" y="1639747"/>
            <a:ext cx="5559033" cy="1920796"/>
          </a:xfrm>
        </p:spPr>
        <p:txBody>
          <a:bodyPr lIns="0" anchor="t">
            <a:noAutofit/>
          </a:bodyPr>
          <a:lstStyle>
            <a:lvl1pPr algn="l">
              <a:defRPr sz="4400">
                <a:solidFill>
                  <a:schemeClr val="tx1"/>
                </a:solidFill>
              </a:defRPr>
            </a:lvl1pPr>
          </a:lstStyle>
          <a:p>
            <a:r>
              <a:rPr lang="fr-FR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890800" y="648000"/>
            <a:ext cx="5564134" cy="99174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 dirty="0"/>
          </a:p>
        </p:txBody>
      </p:sp>
      <p:sp>
        <p:nvSpPr>
          <p:cNvPr id="10" name="Espace réservé du texte vertical 2"/>
          <p:cNvSpPr>
            <a:spLocks noGrp="1"/>
          </p:cNvSpPr>
          <p:nvPr>
            <p:ph type="body" orient="vert" idx="14"/>
          </p:nvPr>
        </p:nvSpPr>
        <p:spPr>
          <a:xfrm>
            <a:off x="1" y="0"/>
            <a:ext cx="8985250" cy="6858000"/>
          </a:xfrm>
          <a:prstGeom prst="rect">
            <a:avLst/>
          </a:prstGeom>
        </p:spPr>
        <p:txBody>
          <a:bodyPr vert="horz" lIns="0" tIns="0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  <a:lvl2pPr>
              <a:defRPr sz="800">
                <a:solidFill>
                  <a:schemeClr val="bg1"/>
                </a:solidFill>
              </a:defRPr>
            </a:lvl2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pic>
        <p:nvPicPr>
          <p:cNvPr id="14" name="Image 13" descr="Vaud_blanc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9840" y="5362223"/>
            <a:ext cx="167640" cy="71047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416675"/>
            <a:ext cx="2133600" cy="365125"/>
          </a:xfrm>
          <a:prstGeom prst="rect">
            <a:avLst/>
          </a:prstGeom>
        </p:spPr>
        <p:txBody>
          <a:bodyPr/>
          <a:lstStyle/>
          <a:p>
            <a:fld id="{D763724C-E7A2-4A6D-A4BD-CDB6C1C03172}" type="datetimeFigureOut">
              <a:rPr lang="en-US" smtClean="0"/>
              <a:pPr/>
              <a:t>10/7/2015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416675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11 Octobre 2012</a:t>
            </a:r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S. Gnesin LARD 2012 Clermont-Ferrand</a:t>
            </a:r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6E7749-0D3D-4ECE-B4DD-478A3EACBBF5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052736"/>
            <a:ext cx="4040188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700809"/>
            <a:ext cx="4040188" cy="427355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052736"/>
            <a:ext cx="4041775" cy="639762"/>
          </a:xfrm>
        </p:spPr>
        <p:txBody>
          <a:bodyPr anchor="b">
            <a:noAutofit/>
          </a:bodyPr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1700809"/>
            <a:ext cx="4041775" cy="4273550"/>
          </a:xfrm>
        </p:spPr>
        <p:txBody>
          <a:bodyPr>
            <a:no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8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44624"/>
            <a:ext cx="8229600" cy="825440"/>
          </a:xfrm>
        </p:spPr>
        <p:txBody>
          <a:bodyPr>
            <a:noAutofit/>
          </a:bodyPr>
          <a:lstStyle/>
          <a:p>
            <a:r>
              <a:rPr lang="fr-FR" dirty="0" smtClean="0"/>
              <a:t>Cliquez pour modifier le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4" name="Titre 1"/>
          <p:cNvSpPr>
            <a:spLocks noGrp="1"/>
          </p:cNvSpPr>
          <p:nvPr>
            <p:ph type="title" hasCustomPrompt="1"/>
          </p:nvPr>
        </p:nvSpPr>
        <p:spPr>
          <a:xfrm>
            <a:off x="457200" y="44624"/>
            <a:ext cx="8229600" cy="825440"/>
          </a:xfrm>
        </p:spPr>
        <p:txBody>
          <a:bodyPr>
            <a:noAutofit/>
          </a:bodyPr>
          <a:lstStyle/>
          <a:p>
            <a:r>
              <a:rPr lang="fr-FR" dirty="0" smtClean="0"/>
              <a:t>Cliquez pour modifier le titre</a:t>
            </a:r>
            <a:endParaRPr lang="fr-CH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500042"/>
            <a:ext cx="3008313" cy="935058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500042"/>
            <a:ext cx="5111750" cy="5461805"/>
          </a:xfrm>
        </p:spPr>
        <p:txBody>
          <a:bodyPr>
            <a:noAutofit/>
          </a:bodyPr>
          <a:lstStyle>
            <a:lvl1pPr>
              <a:defRPr sz="2800" b="0"/>
            </a:lvl1pPr>
            <a:lvl2pPr>
              <a:defRPr sz="2400"/>
            </a:lvl2pPr>
            <a:lvl3pPr>
              <a:defRPr sz="2000"/>
            </a:lvl3pPr>
            <a:lvl4pPr>
              <a:defRPr sz="16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CH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1"/>
            <a:ext cx="3008313" cy="4526746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>
            <a:noAutofit/>
          </a:bodyPr>
          <a:lstStyle>
            <a:lvl1pPr algn="l">
              <a:defRPr sz="2000" b="1"/>
            </a:lvl1pPr>
          </a:lstStyle>
          <a:p>
            <a:r>
              <a:rPr lang="fr-FR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fr-CH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44461"/>
          </a:xfrm>
        </p:spPr>
        <p:txBody>
          <a:bodyPr>
            <a:no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A3A10D-7D5E-4932-A76F-CD1632FD3D96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1.jpe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2" Type="http://schemas.openxmlformats.org/officeDocument/2006/relationships/slideLayout" Target="../slideLayouts/slideLayout30.xml"/><Relationship Id="rId16" Type="http://schemas.openxmlformats.org/officeDocument/2006/relationships/image" Target="../media/image7.jpeg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4433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35713"/>
            <a:ext cx="8229600" cy="4332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78770" y="6238174"/>
            <a:ext cx="500066" cy="285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6B6C6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4A3A10D-7D5E-4932-A76F-CD1632FD3D96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3596" y="6076678"/>
            <a:ext cx="38100" cy="4064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3332" y="6082678"/>
            <a:ext cx="893794" cy="3787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3194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rotWithShape="1">
          <a:blip r:embed="rId14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4433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CH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35713"/>
            <a:ext cx="8229600" cy="43323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CH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278770" y="6238174"/>
            <a:ext cx="500066" cy="285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6B6C6E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4A3A10D-7D5E-4932-A76F-CD1632FD3D96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43596" y="6076678"/>
            <a:ext cx="38100" cy="406400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23332" y="6082678"/>
            <a:ext cx="893794" cy="378726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9" r:id="rId1"/>
    <p:sldLayoutId id="2147483760" r:id="rId2"/>
    <p:sldLayoutId id="2147483761" r:id="rId3"/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</p:sldLayoutIdLst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16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1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431947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  <p:sldLayoutId id="2147483773" r:id="rId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 cstate="print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4012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CH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533400" y="6545639"/>
            <a:ext cx="2050516" cy="285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000000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fr-CH" dirty="0" smtClean="0"/>
              <a:t>Nom/date/lieu</a:t>
            </a:r>
            <a:endParaRPr lang="fr-CH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71826" y="6545639"/>
            <a:ext cx="2895600" cy="285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endParaRPr lang="fr-CH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00826" y="6545639"/>
            <a:ext cx="500066" cy="2857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04A3A10D-7D5E-4932-A76F-CD1632FD3D96}" type="slidenum">
              <a:rPr lang="en-US" smtClean="0"/>
              <a:pPr/>
              <a:t>‹N°›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  <p:sldLayoutId id="2147483854" r:id="rId12"/>
    <p:sldLayoutId id="2147483855" r:id="rId13"/>
    <p:sldLayoutId id="2147483856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Arial" pitchFamily="34" charset="0"/>
          <a:ea typeface="+mj-ea"/>
          <a:cs typeface="Arial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oleObject" Target="../embeddings/oleObject1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5.bin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3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3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3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3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4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Rectangle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0" name="Picture 2" descr="F:\SPECT\SPECT_phantom_LIVER_Intevo_09_04_2015\PMOD_Analysis\LIver_phantom_3axis_capture.jpg"/>
          <p:cNvPicPr>
            <a:picLocks noChangeAspect="1" noChangeArrowheads="1"/>
          </p:cNvPicPr>
          <p:nvPr/>
        </p:nvPicPr>
        <p:blipFill>
          <a:blip r:embed="rId2" cstate="print"/>
          <a:srcRect l="787" t="5593" r="52784" b="52462"/>
          <a:stretch>
            <a:fillRect/>
          </a:stretch>
        </p:blipFill>
        <p:spPr bwMode="auto">
          <a:xfrm>
            <a:off x="179512" y="3501008"/>
            <a:ext cx="4392488" cy="2232248"/>
          </a:xfrm>
          <a:prstGeom prst="rect">
            <a:avLst/>
          </a:prstGeom>
          <a:noFill/>
        </p:spPr>
      </p:pic>
      <p:pic>
        <p:nvPicPr>
          <p:cNvPr id="11" name="Picture 3" descr="F:\SPECT\SPECT_Phantom_INTEVO_22-01-2015\PMOD_analysis\NEMA_Lung_3axes_capture.jpg"/>
          <p:cNvPicPr>
            <a:picLocks noChangeAspect="1" noChangeArrowheads="1"/>
          </p:cNvPicPr>
          <p:nvPr/>
        </p:nvPicPr>
        <p:blipFill>
          <a:blip r:embed="rId3" cstate="print"/>
          <a:srcRect l="787" t="5600" r="51176" b="52401"/>
          <a:stretch>
            <a:fillRect/>
          </a:stretch>
        </p:blipFill>
        <p:spPr bwMode="auto">
          <a:xfrm>
            <a:off x="179512" y="476672"/>
            <a:ext cx="4392488" cy="2160240"/>
          </a:xfrm>
          <a:prstGeom prst="rect">
            <a:avLst/>
          </a:prstGeom>
          <a:noFill/>
        </p:spPr>
      </p:pic>
      <p:sp>
        <p:nvSpPr>
          <p:cNvPr id="12" name="Rectangle à coins arrondis 11"/>
          <p:cNvSpPr/>
          <p:nvPr/>
        </p:nvSpPr>
        <p:spPr>
          <a:xfrm>
            <a:off x="4788024" y="188640"/>
            <a:ext cx="4176464" cy="5544616"/>
          </a:xfrm>
          <a:prstGeom prst="round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3" name="Rectangle 12"/>
          <p:cNvSpPr/>
          <p:nvPr/>
        </p:nvSpPr>
        <p:spPr>
          <a:xfrm>
            <a:off x="4716016" y="836712"/>
            <a:ext cx="432048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Quantification absolue dans l’évaluation de l’activité en imagerie SPECT/CT </a:t>
            </a:r>
            <a:r>
              <a:rPr lang="fr-FR" sz="2000" b="1" baseline="30000" dirty="0" smtClean="0">
                <a:solidFill>
                  <a:schemeClr val="bg1"/>
                </a:solidFill>
              </a:rPr>
              <a:t>99m</a:t>
            </a:r>
            <a:r>
              <a:rPr lang="fr-FR" sz="2000" b="1" dirty="0" smtClean="0">
                <a:solidFill>
                  <a:schemeClr val="bg1"/>
                </a:solidFill>
              </a:rPr>
              <a:t>Tc sur une installation commerciale. </a:t>
            </a:r>
          </a:p>
          <a:p>
            <a:pPr algn="ctr"/>
            <a:r>
              <a:rPr lang="fr-FR" sz="2000" b="1" dirty="0" smtClean="0">
                <a:solidFill>
                  <a:schemeClr val="bg1"/>
                </a:solidFill>
              </a:rPr>
              <a:t>Validation sur fantômes. 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860032" y="3034114"/>
            <a:ext cx="3942184" cy="23391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CH" dirty="0" smtClean="0">
                <a:solidFill>
                  <a:schemeClr val="bg1"/>
                </a:solidFill>
              </a:rPr>
              <a:t>S. Gnesin</a:t>
            </a:r>
            <a:r>
              <a:rPr lang="de-CH" baseline="30000" dirty="0" smtClean="0">
                <a:solidFill>
                  <a:schemeClr val="bg1"/>
                </a:solidFill>
              </a:rPr>
              <a:t>1</a:t>
            </a:r>
            <a:r>
              <a:rPr lang="de-CH" dirty="0" smtClean="0">
                <a:solidFill>
                  <a:schemeClr val="bg1"/>
                </a:solidFill>
              </a:rPr>
              <a:t>, P. Leite Ferreira</a:t>
            </a:r>
            <a:r>
              <a:rPr lang="de-CH" baseline="30000" dirty="0" smtClean="0">
                <a:solidFill>
                  <a:schemeClr val="bg1"/>
                </a:solidFill>
              </a:rPr>
              <a:t>2</a:t>
            </a:r>
            <a:r>
              <a:rPr lang="de-CH" dirty="0" smtClean="0">
                <a:solidFill>
                  <a:schemeClr val="bg1"/>
                </a:solidFill>
              </a:rPr>
              <a:t>, </a:t>
            </a:r>
          </a:p>
          <a:p>
            <a:pPr algn="ctr"/>
            <a:r>
              <a:rPr lang="de-CH" dirty="0" smtClean="0">
                <a:solidFill>
                  <a:schemeClr val="bg1"/>
                </a:solidFill>
              </a:rPr>
              <a:t>J. Malterre</a:t>
            </a:r>
            <a:r>
              <a:rPr lang="de-CH" baseline="30000" dirty="0" smtClean="0">
                <a:solidFill>
                  <a:schemeClr val="bg1"/>
                </a:solidFill>
              </a:rPr>
              <a:t>2</a:t>
            </a:r>
            <a:r>
              <a:rPr lang="de-CH" dirty="0" smtClean="0">
                <a:solidFill>
                  <a:schemeClr val="bg1"/>
                </a:solidFill>
              </a:rPr>
              <a:t>, J.O. Prior</a:t>
            </a:r>
            <a:r>
              <a:rPr lang="de-CH" baseline="30000" dirty="0" smtClean="0">
                <a:solidFill>
                  <a:schemeClr val="bg1"/>
                </a:solidFill>
              </a:rPr>
              <a:t>2</a:t>
            </a:r>
            <a:r>
              <a:rPr lang="de-CH" dirty="0" smtClean="0">
                <a:solidFill>
                  <a:schemeClr val="bg1"/>
                </a:solidFill>
              </a:rPr>
              <a:t>, F.R. Verdun</a:t>
            </a:r>
            <a:r>
              <a:rPr lang="de-CH" baseline="30000" dirty="0" smtClean="0">
                <a:solidFill>
                  <a:schemeClr val="bg1"/>
                </a:solidFill>
              </a:rPr>
              <a:t>1</a:t>
            </a:r>
          </a:p>
          <a:p>
            <a:endParaRPr lang="de-CH" baseline="30000" dirty="0" smtClean="0">
              <a:solidFill>
                <a:schemeClr val="bg1"/>
              </a:solidFill>
            </a:endParaRPr>
          </a:p>
          <a:p>
            <a:endParaRPr lang="fr-CH" sz="1400" dirty="0" smtClean="0">
              <a:solidFill>
                <a:schemeClr val="bg1"/>
              </a:solidFill>
            </a:endParaRPr>
          </a:p>
          <a:p>
            <a:pPr algn="just"/>
            <a:r>
              <a:rPr lang="en-US" sz="1400" baseline="30000" dirty="0" smtClean="0">
                <a:solidFill>
                  <a:schemeClr val="bg1"/>
                </a:solidFill>
              </a:rPr>
              <a:t>1</a:t>
            </a:r>
            <a:r>
              <a:rPr lang="en-US" sz="1400" dirty="0" smtClean="0">
                <a:solidFill>
                  <a:schemeClr val="bg1"/>
                </a:solidFill>
              </a:rPr>
              <a:t>Institute of Radiation Physics, Lausanne University Hospital, Lausanne, Switzerland</a:t>
            </a:r>
          </a:p>
          <a:p>
            <a:pPr algn="just"/>
            <a:endParaRPr lang="fr-CH" sz="1400" dirty="0" smtClean="0">
              <a:solidFill>
                <a:schemeClr val="bg1"/>
              </a:solidFill>
            </a:endParaRPr>
          </a:p>
          <a:p>
            <a:pPr algn="just"/>
            <a:r>
              <a:rPr lang="en-US" sz="1400" baseline="30000" dirty="0" smtClean="0">
                <a:solidFill>
                  <a:schemeClr val="bg1"/>
                </a:solidFill>
              </a:rPr>
              <a:t>2</a:t>
            </a:r>
            <a:r>
              <a:rPr lang="en-US" sz="1400" dirty="0" smtClean="0">
                <a:solidFill>
                  <a:schemeClr val="bg1"/>
                </a:solidFill>
              </a:rPr>
              <a:t>Nuclear Medicine and Molecular Imaging Department, Lausanne University Hospital, Lausanne, Switzerland</a:t>
            </a:r>
            <a:endParaRPr lang="fr-CH" sz="1400" dirty="0" smtClean="0">
              <a:solidFill>
                <a:schemeClr val="bg1"/>
              </a:solidFill>
            </a:endParaRPr>
          </a:p>
        </p:txBody>
      </p:sp>
      <p:pic>
        <p:nvPicPr>
          <p:cNvPr id="15" name="Image 14" descr="ScreenShot001.bmp"/>
          <p:cNvPicPr>
            <a:picLocks noChangeAspect="1"/>
          </p:cNvPicPr>
          <p:nvPr/>
        </p:nvPicPr>
        <p:blipFill>
          <a:blip r:embed="rId4" cstate="print"/>
          <a:srcRect l="27163" t="76600" r="13775" b="12200"/>
          <a:stretch>
            <a:fillRect/>
          </a:stretch>
        </p:blipFill>
        <p:spPr>
          <a:xfrm>
            <a:off x="-50234" y="5872914"/>
            <a:ext cx="9235178" cy="985086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403648" y="6381328"/>
            <a:ext cx="57951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latin typeface="Arial" pitchFamily="34" charset="0"/>
                <a:cs typeface="Arial" pitchFamily="34" charset="0"/>
              </a:rPr>
              <a:t>EPU </a:t>
            </a:r>
            <a:r>
              <a:rPr lang="fr-CH" sz="1200" dirty="0" smtClean="0">
                <a:latin typeface="Arial" pitchFamily="34" charset="0"/>
                <a:cs typeface="Arial" pitchFamily="34" charset="0"/>
              </a:rPr>
              <a:t>«Méthodes de traitements d’images en Physique Médicale»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7-9 </a:t>
            </a:r>
            <a:r>
              <a:rPr lang="en-GB" sz="1200" dirty="0" err="1" smtClean="0">
                <a:latin typeface="Arial" pitchFamily="34" charset="0"/>
                <a:cs typeface="Arial" pitchFamily="34" charset="0"/>
              </a:rPr>
              <a:t>Octobre</a:t>
            </a:r>
            <a:r>
              <a:rPr lang="en-GB" sz="1200" dirty="0" smtClean="0">
                <a:latin typeface="Arial" pitchFamily="34" charset="0"/>
                <a:cs typeface="Arial" pitchFamily="34" charset="0"/>
              </a:rPr>
              <a:t> 2015</a:t>
            </a:r>
            <a:endParaRPr lang="en-GB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699792" y="72008"/>
            <a:ext cx="3528392" cy="620688"/>
          </a:xfrm>
        </p:spPr>
        <p:txBody>
          <a:bodyPr>
            <a:normAutofit/>
          </a:bodyPr>
          <a:lstStyle/>
          <a:p>
            <a:r>
              <a:rPr lang="en-GB" sz="2400" dirty="0" smtClean="0"/>
              <a:t>Activity decay correction </a:t>
            </a:r>
            <a:endParaRPr lang="en-GB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1115616" y="6021288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err="1" smtClean="0"/>
              <a:t>Voxel</a:t>
            </a:r>
            <a:r>
              <a:rPr lang="en-GB" dirty="0" smtClean="0"/>
              <a:t> signal in terms of Activity concentration is decay corrected to the Administration time : DICOM Tag. Decay correction = ADMIN</a:t>
            </a:r>
          </a:p>
        </p:txBody>
      </p:sp>
      <p:cxnSp>
        <p:nvCxnSpPr>
          <p:cNvPr id="5" name="Connecteur droit avec flèche 4"/>
          <p:cNvCxnSpPr/>
          <p:nvPr/>
        </p:nvCxnSpPr>
        <p:spPr>
          <a:xfrm>
            <a:off x="755576" y="5256584"/>
            <a:ext cx="74888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e 60"/>
          <p:cNvGrpSpPr/>
          <p:nvPr/>
        </p:nvGrpSpPr>
        <p:grpSpPr>
          <a:xfrm>
            <a:off x="539552" y="4680520"/>
            <a:ext cx="744756" cy="1052736"/>
            <a:chOff x="539552" y="4680520"/>
            <a:chExt cx="744756" cy="1052736"/>
          </a:xfrm>
        </p:grpSpPr>
        <p:cxnSp>
          <p:nvCxnSpPr>
            <p:cNvPr id="10" name="Connecteur droit avec flèche 9"/>
            <p:cNvCxnSpPr/>
            <p:nvPr/>
          </p:nvCxnSpPr>
          <p:spPr>
            <a:xfrm>
              <a:off x="971600" y="4680520"/>
              <a:ext cx="0" cy="5040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ZoneTexte 10"/>
            <p:cNvSpPr txBox="1"/>
            <p:nvPr/>
          </p:nvSpPr>
          <p:spPr>
            <a:xfrm>
              <a:off x="539552" y="5363924"/>
              <a:ext cx="744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 cal.</a:t>
              </a:r>
              <a:endParaRPr lang="en-GB" dirty="0"/>
            </a:p>
          </p:txBody>
        </p:sp>
      </p:grpSp>
      <p:grpSp>
        <p:nvGrpSpPr>
          <p:cNvPr id="62" name="Groupe 61"/>
          <p:cNvGrpSpPr/>
          <p:nvPr/>
        </p:nvGrpSpPr>
        <p:grpSpPr>
          <a:xfrm>
            <a:off x="1331640" y="4608512"/>
            <a:ext cx="1078180" cy="1124744"/>
            <a:chOff x="1331640" y="4608512"/>
            <a:chExt cx="1078180" cy="1124744"/>
          </a:xfrm>
        </p:grpSpPr>
        <p:cxnSp>
          <p:nvCxnSpPr>
            <p:cNvPr id="12" name="Connecteur droit avec flèche 11"/>
            <p:cNvCxnSpPr/>
            <p:nvPr/>
          </p:nvCxnSpPr>
          <p:spPr>
            <a:xfrm>
              <a:off x="1691680" y="4608512"/>
              <a:ext cx="0" cy="5760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/>
            <p:cNvSpPr txBox="1"/>
            <p:nvPr/>
          </p:nvSpPr>
          <p:spPr>
            <a:xfrm>
              <a:off x="1331640" y="5363924"/>
              <a:ext cx="1078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T admin.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6" name="Groupe 55"/>
          <p:cNvGrpSpPr/>
          <p:nvPr/>
        </p:nvGrpSpPr>
        <p:grpSpPr>
          <a:xfrm>
            <a:off x="1691680" y="4680520"/>
            <a:ext cx="2592288" cy="1230344"/>
            <a:chOff x="1691680" y="4680520"/>
            <a:chExt cx="2592288" cy="1230344"/>
          </a:xfrm>
        </p:grpSpPr>
        <p:sp>
          <p:nvSpPr>
            <p:cNvPr id="6" name="Rectangle 5"/>
            <p:cNvSpPr/>
            <p:nvPr/>
          </p:nvSpPr>
          <p:spPr>
            <a:xfrm>
              <a:off x="2915816" y="4968552"/>
              <a:ext cx="864096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4" name="Connecteur droit avec flèche 13"/>
            <p:cNvCxnSpPr/>
            <p:nvPr/>
          </p:nvCxnSpPr>
          <p:spPr>
            <a:xfrm>
              <a:off x="2915816" y="4896544"/>
              <a:ext cx="0" cy="3600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cteur droit avec flèche 14"/>
            <p:cNvCxnSpPr/>
            <p:nvPr/>
          </p:nvCxnSpPr>
          <p:spPr>
            <a:xfrm>
              <a:off x="4283968" y="4896544"/>
              <a:ext cx="0" cy="36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Forme 16"/>
            <p:cNvCxnSpPr>
              <a:stCxn id="6" idx="0"/>
            </p:cNvCxnSpPr>
            <p:nvPr/>
          </p:nvCxnSpPr>
          <p:spPr>
            <a:xfrm rot="16200000" flipV="1">
              <a:off x="2375756" y="3996444"/>
              <a:ext cx="288032" cy="1656184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2640439" y="5264533"/>
              <a:ext cx="14995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T scan #1</a:t>
              </a:r>
            </a:p>
            <a:p>
              <a:pPr algn="ctr"/>
              <a:r>
                <a:rPr lang="en-GB" dirty="0" smtClean="0"/>
                <a:t>A</a:t>
              </a:r>
              <a:r>
                <a:rPr lang="en-GB" baseline="-25000" dirty="0" smtClean="0"/>
                <a:t>c,#1 </a:t>
              </a:r>
              <a:r>
                <a:rPr lang="en-GB" dirty="0" smtClean="0"/>
                <a:t>= </a:t>
              </a:r>
              <a:r>
                <a:rPr lang="en-GB" dirty="0" err="1" smtClean="0"/>
                <a:t>A</a:t>
              </a:r>
              <a:r>
                <a:rPr lang="en-GB" baseline="-25000" dirty="0" err="1" smtClean="0"/>
                <a:t>c,Tadmin</a:t>
              </a:r>
              <a:r>
                <a:rPr lang="en-GB" baseline="-25000" dirty="0" smtClean="0"/>
                <a:t> </a:t>
              </a:r>
              <a:endParaRPr lang="en-GB" dirty="0"/>
            </a:p>
          </p:txBody>
        </p:sp>
      </p:grpSp>
      <p:sp>
        <p:nvSpPr>
          <p:cNvPr id="26" name="Rectangle 25"/>
          <p:cNvSpPr/>
          <p:nvPr/>
        </p:nvSpPr>
        <p:spPr>
          <a:xfrm>
            <a:off x="323528" y="3429000"/>
            <a:ext cx="378334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The </a:t>
            </a:r>
            <a:r>
              <a:rPr lang="en-GB" dirty="0" err="1" smtClean="0"/>
              <a:t>Intevo</a:t>
            </a:r>
            <a:r>
              <a:rPr lang="en-GB" dirty="0" smtClean="0"/>
              <a:t> QSPECT point of view:</a:t>
            </a:r>
          </a:p>
          <a:p>
            <a:r>
              <a:rPr lang="en-GB" dirty="0" smtClean="0"/>
              <a:t>0054,1102  </a:t>
            </a:r>
            <a:r>
              <a:rPr lang="en-GB" b="1" dirty="0" smtClean="0"/>
              <a:t>Decay Correction: ADMIN </a:t>
            </a:r>
            <a:endParaRPr lang="en-GB" b="1" dirty="0"/>
          </a:p>
        </p:txBody>
      </p:sp>
      <p:sp>
        <p:nvSpPr>
          <p:cNvPr id="27" name="Rectangle 26"/>
          <p:cNvSpPr/>
          <p:nvPr/>
        </p:nvSpPr>
        <p:spPr>
          <a:xfrm>
            <a:off x="251520" y="980728"/>
            <a:ext cx="25135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The PET point of view:</a:t>
            </a:r>
          </a:p>
          <a:p>
            <a:r>
              <a:rPr lang="en-GB" b="1" dirty="0" smtClean="0"/>
              <a:t>Decay Correction: START</a:t>
            </a:r>
            <a:endParaRPr lang="en-GB" b="1" dirty="0"/>
          </a:p>
        </p:txBody>
      </p:sp>
      <p:cxnSp>
        <p:nvCxnSpPr>
          <p:cNvPr id="28" name="Connecteur droit avec flèche 27"/>
          <p:cNvCxnSpPr/>
          <p:nvPr/>
        </p:nvCxnSpPr>
        <p:spPr>
          <a:xfrm>
            <a:off x="899592" y="2592288"/>
            <a:ext cx="748883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Groupe 58"/>
          <p:cNvGrpSpPr/>
          <p:nvPr/>
        </p:nvGrpSpPr>
        <p:grpSpPr>
          <a:xfrm>
            <a:off x="683568" y="2016224"/>
            <a:ext cx="744756" cy="1052736"/>
            <a:chOff x="683568" y="2016224"/>
            <a:chExt cx="744756" cy="1052736"/>
          </a:xfrm>
        </p:grpSpPr>
        <p:cxnSp>
          <p:nvCxnSpPr>
            <p:cNvPr id="33" name="Connecteur droit avec flèche 32"/>
            <p:cNvCxnSpPr/>
            <p:nvPr/>
          </p:nvCxnSpPr>
          <p:spPr>
            <a:xfrm>
              <a:off x="1115616" y="2016224"/>
              <a:ext cx="0" cy="5040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ZoneTexte 33"/>
            <p:cNvSpPr txBox="1"/>
            <p:nvPr/>
          </p:nvSpPr>
          <p:spPr>
            <a:xfrm>
              <a:off x="683568" y="2699628"/>
              <a:ext cx="7447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 cal.</a:t>
              </a:r>
              <a:endParaRPr lang="en-GB" dirty="0"/>
            </a:p>
          </p:txBody>
        </p:sp>
      </p:grpSp>
      <p:grpSp>
        <p:nvGrpSpPr>
          <p:cNvPr id="60" name="Groupe 59"/>
          <p:cNvGrpSpPr/>
          <p:nvPr/>
        </p:nvGrpSpPr>
        <p:grpSpPr>
          <a:xfrm>
            <a:off x="1475656" y="1944216"/>
            <a:ext cx="1078180" cy="1124744"/>
            <a:chOff x="1475656" y="1944216"/>
            <a:chExt cx="1078180" cy="1124744"/>
          </a:xfrm>
        </p:grpSpPr>
        <p:cxnSp>
          <p:nvCxnSpPr>
            <p:cNvPr id="35" name="Connecteur droit avec flèche 34"/>
            <p:cNvCxnSpPr/>
            <p:nvPr/>
          </p:nvCxnSpPr>
          <p:spPr>
            <a:xfrm>
              <a:off x="1835696" y="1944216"/>
              <a:ext cx="0" cy="57606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/>
            <p:cNvSpPr txBox="1"/>
            <p:nvPr/>
          </p:nvSpPr>
          <p:spPr>
            <a:xfrm>
              <a:off x="1475656" y="2699628"/>
              <a:ext cx="10781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rgbClr val="FF0000"/>
                  </a:solidFill>
                </a:rPr>
                <a:t>T admin.</a:t>
              </a:r>
              <a:endParaRPr lang="en-GB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7" name="Groupe 56"/>
          <p:cNvGrpSpPr/>
          <p:nvPr/>
        </p:nvGrpSpPr>
        <p:grpSpPr>
          <a:xfrm>
            <a:off x="1691680" y="4608512"/>
            <a:ext cx="3875777" cy="1294315"/>
            <a:chOff x="1691680" y="4608512"/>
            <a:chExt cx="3875777" cy="1294315"/>
          </a:xfrm>
        </p:grpSpPr>
        <p:sp>
          <p:nvSpPr>
            <p:cNvPr id="7" name="Rectangle 6"/>
            <p:cNvSpPr/>
            <p:nvPr/>
          </p:nvSpPr>
          <p:spPr>
            <a:xfrm>
              <a:off x="4283968" y="4968552"/>
              <a:ext cx="864096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18" name="Connecteur en angle 28"/>
            <p:cNvCxnSpPr>
              <a:stCxn id="7" idx="0"/>
            </p:cNvCxnSpPr>
            <p:nvPr/>
          </p:nvCxnSpPr>
          <p:spPr>
            <a:xfrm rot="16200000" flipV="1">
              <a:off x="3023828" y="3276364"/>
              <a:ext cx="360040" cy="3024336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ZoneTexte 45"/>
            <p:cNvSpPr txBox="1"/>
            <p:nvPr/>
          </p:nvSpPr>
          <p:spPr>
            <a:xfrm>
              <a:off x="4067944" y="5256496"/>
              <a:ext cx="149951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T scan #2</a:t>
              </a:r>
            </a:p>
            <a:p>
              <a:pPr algn="ctr"/>
              <a:r>
                <a:rPr lang="en-GB" dirty="0" smtClean="0"/>
                <a:t>A</a:t>
              </a:r>
              <a:r>
                <a:rPr lang="en-GB" baseline="-25000" dirty="0" smtClean="0"/>
                <a:t>c,#2 </a:t>
              </a:r>
              <a:r>
                <a:rPr lang="en-GB" dirty="0" smtClean="0"/>
                <a:t>= </a:t>
              </a:r>
              <a:r>
                <a:rPr lang="en-GB" dirty="0" err="1" smtClean="0"/>
                <a:t>A</a:t>
              </a:r>
              <a:r>
                <a:rPr lang="en-GB" baseline="-25000" dirty="0" err="1" smtClean="0"/>
                <a:t>c,Tadmin</a:t>
              </a:r>
              <a:r>
                <a:rPr lang="en-GB" baseline="-25000" dirty="0" smtClean="0"/>
                <a:t> </a:t>
              </a:r>
              <a:endParaRPr lang="en-GB" dirty="0"/>
            </a:p>
          </p:txBody>
        </p:sp>
      </p:grpSp>
      <p:grpSp>
        <p:nvGrpSpPr>
          <p:cNvPr id="58" name="Groupe 57"/>
          <p:cNvGrpSpPr/>
          <p:nvPr/>
        </p:nvGrpSpPr>
        <p:grpSpPr>
          <a:xfrm>
            <a:off x="1691680" y="4536504"/>
            <a:ext cx="6622501" cy="1339027"/>
            <a:chOff x="1691680" y="4536504"/>
            <a:chExt cx="6622501" cy="1339027"/>
          </a:xfrm>
        </p:grpSpPr>
        <p:sp>
          <p:nvSpPr>
            <p:cNvPr id="8" name="Rectangle 7"/>
            <p:cNvSpPr/>
            <p:nvPr/>
          </p:nvSpPr>
          <p:spPr>
            <a:xfrm>
              <a:off x="7092280" y="4968552"/>
              <a:ext cx="864096" cy="2880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ZoneTexte 8"/>
            <p:cNvSpPr txBox="1"/>
            <p:nvPr/>
          </p:nvSpPr>
          <p:spPr>
            <a:xfrm>
              <a:off x="5724128" y="4896544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...</a:t>
              </a:r>
              <a:endParaRPr lang="en-GB" dirty="0"/>
            </a:p>
          </p:txBody>
        </p:sp>
        <p:cxnSp>
          <p:nvCxnSpPr>
            <p:cNvPr id="16" name="Connecteur droit avec flèche 15"/>
            <p:cNvCxnSpPr/>
            <p:nvPr/>
          </p:nvCxnSpPr>
          <p:spPr>
            <a:xfrm>
              <a:off x="7092280" y="4896544"/>
              <a:ext cx="0" cy="36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Forme 18"/>
            <p:cNvCxnSpPr>
              <a:stCxn id="8" idx="0"/>
            </p:cNvCxnSpPr>
            <p:nvPr/>
          </p:nvCxnSpPr>
          <p:spPr>
            <a:xfrm rot="16200000" flipV="1">
              <a:off x="4391980" y="1836204"/>
              <a:ext cx="432048" cy="5832648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ZoneTexte 46"/>
            <p:cNvSpPr txBox="1"/>
            <p:nvPr/>
          </p:nvSpPr>
          <p:spPr>
            <a:xfrm>
              <a:off x="6793828" y="5229200"/>
              <a:ext cx="152035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dirty="0" smtClean="0"/>
                <a:t>T scan #N</a:t>
              </a:r>
            </a:p>
            <a:p>
              <a:pPr algn="ctr"/>
              <a:r>
                <a:rPr lang="en-GB" dirty="0" err="1" smtClean="0"/>
                <a:t>A</a:t>
              </a:r>
              <a:r>
                <a:rPr lang="en-GB" baseline="-25000" dirty="0" err="1" smtClean="0"/>
                <a:t>c,#N</a:t>
              </a:r>
              <a:r>
                <a:rPr lang="en-GB" baseline="-25000" dirty="0" smtClean="0"/>
                <a:t> </a:t>
              </a:r>
              <a:r>
                <a:rPr lang="en-GB" dirty="0" smtClean="0"/>
                <a:t>= </a:t>
              </a:r>
              <a:r>
                <a:rPr lang="en-GB" dirty="0" err="1" smtClean="0"/>
                <a:t>A</a:t>
              </a:r>
              <a:r>
                <a:rPr lang="en-GB" baseline="-25000" dirty="0" err="1" smtClean="0"/>
                <a:t>c,Tadmin</a:t>
              </a:r>
              <a:r>
                <a:rPr lang="en-GB" baseline="-25000" dirty="0" smtClean="0"/>
                <a:t> </a:t>
              </a:r>
              <a:endParaRPr lang="en-GB" dirty="0"/>
            </a:p>
          </p:txBody>
        </p:sp>
      </p:grpSp>
      <p:grpSp>
        <p:nvGrpSpPr>
          <p:cNvPr id="54" name="Groupe 53"/>
          <p:cNvGrpSpPr/>
          <p:nvPr/>
        </p:nvGrpSpPr>
        <p:grpSpPr>
          <a:xfrm>
            <a:off x="4211960" y="1844824"/>
            <a:ext cx="1512168" cy="1296144"/>
            <a:chOff x="4211960" y="1844824"/>
            <a:chExt cx="1512168" cy="1296144"/>
          </a:xfrm>
        </p:grpSpPr>
        <p:sp>
          <p:nvSpPr>
            <p:cNvPr id="30" name="Rectangle 29"/>
            <p:cNvSpPr/>
            <p:nvPr/>
          </p:nvSpPr>
          <p:spPr>
            <a:xfrm>
              <a:off x="4427984" y="2304256"/>
              <a:ext cx="864096" cy="28803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Connecteur droit avec flèche 37"/>
            <p:cNvCxnSpPr/>
            <p:nvPr/>
          </p:nvCxnSpPr>
          <p:spPr>
            <a:xfrm>
              <a:off x="4427984" y="2232248"/>
              <a:ext cx="0" cy="36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ZoneTexte 47"/>
            <p:cNvSpPr txBox="1"/>
            <p:nvPr/>
          </p:nvSpPr>
          <p:spPr>
            <a:xfrm>
              <a:off x="4211960" y="1844824"/>
              <a:ext cx="10531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 scan #2</a:t>
              </a:r>
              <a:endParaRPr lang="en-GB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258983" y="2771636"/>
              <a:ext cx="14651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 smtClean="0"/>
                <a:t>A</a:t>
              </a:r>
              <a:r>
                <a:rPr lang="en-GB" baseline="-25000" dirty="0" smtClean="0"/>
                <a:t>c,#2 </a:t>
              </a:r>
              <a:r>
                <a:rPr lang="en-GB" dirty="0" smtClean="0"/>
                <a:t>= A</a:t>
              </a:r>
              <a:r>
                <a:rPr lang="en-GB" baseline="-25000" dirty="0" smtClean="0"/>
                <a:t>c,Tscan2 </a:t>
              </a:r>
              <a:endParaRPr lang="en-GB" dirty="0"/>
            </a:p>
          </p:txBody>
        </p:sp>
      </p:grpSp>
      <p:grpSp>
        <p:nvGrpSpPr>
          <p:cNvPr id="53" name="Groupe 52"/>
          <p:cNvGrpSpPr/>
          <p:nvPr/>
        </p:nvGrpSpPr>
        <p:grpSpPr>
          <a:xfrm>
            <a:off x="2843808" y="1844824"/>
            <a:ext cx="1465145" cy="1305436"/>
            <a:chOff x="2843808" y="1844824"/>
            <a:chExt cx="1465145" cy="1305436"/>
          </a:xfrm>
        </p:grpSpPr>
        <p:sp>
          <p:nvSpPr>
            <p:cNvPr id="29" name="Rectangle 28"/>
            <p:cNvSpPr/>
            <p:nvPr/>
          </p:nvSpPr>
          <p:spPr>
            <a:xfrm>
              <a:off x="3059832" y="2304256"/>
              <a:ext cx="864096" cy="28803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7" name="Connecteur droit avec flèche 36"/>
            <p:cNvCxnSpPr/>
            <p:nvPr/>
          </p:nvCxnSpPr>
          <p:spPr>
            <a:xfrm>
              <a:off x="3059832" y="2232248"/>
              <a:ext cx="0" cy="36004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ZoneTexte 42"/>
            <p:cNvSpPr txBox="1"/>
            <p:nvPr/>
          </p:nvSpPr>
          <p:spPr>
            <a:xfrm>
              <a:off x="2987824" y="1844824"/>
              <a:ext cx="1193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 scan #1</a:t>
              </a:r>
              <a:endParaRPr lang="en-GB" dirty="0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843808" y="2780928"/>
              <a:ext cx="146514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 smtClean="0"/>
                <a:t>A</a:t>
              </a:r>
              <a:r>
                <a:rPr lang="en-GB" baseline="-25000" dirty="0" smtClean="0"/>
                <a:t>c,#1 </a:t>
              </a:r>
              <a:r>
                <a:rPr lang="en-GB" dirty="0" smtClean="0"/>
                <a:t>= A</a:t>
              </a:r>
              <a:r>
                <a:rPr lang="en-GB" baseline="-25000" dirty="0" smtClean="0"/>
                <a:t>c,Tscan1 </a:t>
              </a:r>
              <a:endParaRPr lang="en-GB" dirty="0"/>
            </a:p>
          </p:txBody>
        </p:sp>
      </p:grpSp>
      <p:grpSp>
        <p:nvGrpSpPr>
          <p:cNvPr id="55" name="Groupe 54"/>
          <p:cNvGrpSpPr/>
          <p:nvPr/>
        </p:nvGrpSpPr>
        <p:grpSpPr>
          <a:xfrm>
            <a:off x="5868144" y="1844824"/>
            <a:ext cx="2638113" cy="1305436"/>
            <a:chOff x="5868144" y="1844824"/>
            <a:chExt cx="2638113" cy="1305436"/>
          </a:xfrm>
        </p:grpSpPr>
        <p:sp>
          <p:nvSpPr>
            <p:cNvPr id="31" name="Rectangle 30"/>
            <p:cNvSpPr/>
            <p:nvPr/>
          </p:nvSpPr>
          <p:spPr>
            <a:xfrm>
              <a:off x="7236296" y="2304256"/>
              <a:ext cx="864096" cy="288032"/>
            </a:xfrm>
            <a:prstGeom prst="rect">
              <a:avLst/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5868144" y="2232248"/>
              <a:ext cx="3770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...</a:t>
              </a:r>
              <a:endParaRPr lang="en-GB" dirty="0"/>
            </a:p>
          </p:txBody>
        </p:sp>
        <p:cxnSp>
          <p:nvCxnSpPr>
            <p:cNvPr id="39" name="Connecteur droit avec flèche 38"/>
            <p:cNvCxnSpPr/>
            <p:nvPr/>
          </p:nvCxnSpPr>
          <p:spPr>
            <a:xfrm>
              <a:off x="7236296" y="2232248"/>
              <a:ext cx="0" cy="36004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ZoneTexte 48"/>
            <p:cNvSpPr txBox="1"/>
            <p:nvPr/>
          </p:nvSpPr>
          <p:spPr>
            <a:xfrm>
              <a:off x="7020272" y="1844824"/>
              <a:ext cx="10852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/>
                <a:t>T scan #N</a:t>
              </a:r>
              <a:endParaRPr lang="en-GB" dirty="0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999434" y="2780928"/>
              <a:ext cx="15068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GB" dirty="0" err="1" smtClean="0"/>
                <a:t>A</a:t>
              </a:r>
              <a:r>
                <a:rPr lang="en-GB" baseline="-25000" dirty="0" err="1" smtClean="0"/>
                <a:t>c,#N</a:t>
              </a:r>
              <a:r>
                <a:rPr lang="en-GB" baseline="-25000" dirty="0" smtClean="0"/>
                <a:t> </a:t>
              </a:r>
              <a:r>
                <a:rPr lang="en-GB" dirty="0" smtClean="0"/>
                <a:t>= </a:t>
              </a:r>
              <a:r>
                <a:rPr lang="en-GB" dirty="0" err="1" smtClean="0"/>
                <a:t>A</a:t>
              </a:r>
              <a:r>
                <a:rPr lang="en-GB" baseline="-25000" dirty="0" err="1" smtClean="0"/>
                <a:t>c,TscanN</a:t>
              </a:r>
              <a:r>
                <a:rPr lang="en-GB" baseline="-25000" dirty="0" smtClean="0"/>
                <a:t> </a:t>
              </a:r>
              <a:endParaRPr lang="en-GB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Activity decay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5350" y="692696"/>
            <a:ext cx="5504762" cy="2371429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788024" y="2996952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 (h)</a:t>
            </a:r>
            <a:endParaRPr lang="en-GB" dirty="0"/>
          </a:p>
        </p:txBody>
      </p:sp>
      <p:sp>
        <p:nvSpPr>
          <p:cNvPr id="6" name="ZoneTexte 5"/>
          <p:cNvSpPr txBox="1"/>
          <p:nvPr/>
        </p:nvSpPr>
        <p:spPr>
          <a:xfrm>
            <a:off x="107504" y="90872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A(t)</a:t>
            </a:r>
            <a:endParaRPr lang="en-GB" dirty="0"/>
          </a:p>
        </p:txBody>
      </p:sp>
      <p:sp>
        <p:nvSpPr>
          <p:cNvPr id="7" name="ZoneTexte 6"/>
          <p:cNvSpPr txBox="1"/>
          <p:nvPr/>
        </p:nvSpPr>
        <p:spPr>
          <a:xfrm>
            <a:off x="5364088" y="980728"/>
            <a:ext cx="32605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FF0000"/>
                </a:solidFill>
              </a:rPr>
              <a:t>Biological decay (accumulation/ washout) </a:t>
            </a:r>
          </a:p>
          <a:p>
            <a:pPr algn="ctr"/>
            <a:r>
              <a:rPr lang="en-GB" sz="1400" dirty="0" smtClean="0">
                <a:solidFill>
                  <a:srgbClr val="FF0000"/>
                </a:solidFill>
              </a:rPr>
              <a:t>A(t) = A(0)exp(-(ln2/Tb)t)</a:t>
            </a:r>
            <a:endParaRPr lang="en-GB" sz="14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6054536" y="1556792"/>
            <a:ext cx="187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00B050"/>
                </a:solidFill>
              </a:rPr>
              <a:t>Physical decay  </a:t>
            </a:r>
          </a:p>
          <a:p>
            <a:pPr algn="ctr"/>
            <a:r>
              <a:rPr lang="en-GB" sz="1400" dirty="0" smtClean="0">
                <a:solidFill>
                  <a:srgbClr val="00B050"/>
                </a:solidFill>
              </a:rPr>
              <a:t>A(t) = A(0)exp(-(ln2/</a:t>
            </a:r>
            <a:r>
              <a:rPr lang="en-GB" sz="1400" dirty="0" err="1" smtClean="0">
                <a:solidFill>
                  <a:srgbClr val="00B050"/>
                </a:solidFill>
              </a:rPr>
              <a:t>Tp</a:t>
            </a:r>
            <a:r>
              <a:rPr lang="en-GB" sz="1400" dirty="0" smtClean="0">
                <a:solidFill>
                  <a:srgbClr val="00B050"/>
                </a:solidFill>
              </a:rPr>
              <a:t>)</a:t>
            </a:r>
            <a:endParaRPr lang="en-GB" sz="1400" dirty="0">
              <a:solidFill>
                <a:srgbClr val="00B05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6012160" y="2204864"/>
            <a:ext cx="18796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>
                <a:solidFill>
                  <a:srgbClr val="002060"/>
                </a:solidFill>
              </a:rPr>
              <a:t>Effective decay </a:t>
            </a:r>
          </a:p>
          <a:p>
            <a:pPr algn="ctr"/>
            <a:r>
              <a:rPr lang="en-GB" sz="1400" dirty="0" smtClean="0">
                <a:solidFill>
                  <a:srgbClr val="002060"/>
                </a:solidFill>
              </a:rPr>
              <a:t>A(t) = A(0)exp(-(ln2/Te)</a:t>
            </a:r>
            <a:endParaRPr lang="en-GB" sz="1400" dirty="0">
              <a:solidFill>
                <a:srgbClr val="00206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3707904" y="1124744"/>
            <a:ext cx="1364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Tb = 12h  (h)</a:t>
            </a:r>
            <a:endParaRPr lang="en-GB" dirty="0"/>
          </a:p>
        </p:txBody>
      </p:sp>
      <p:sp>
        <p:nvSpPr>
          <p:cNvPr id="11" name="ZoneTexte 10"/>
          <p:cNvSpPr txBox="1"/>
          <p:nvPr/>
        </p:nvSpPr>
        <p:spPr>
          <a:xfrm>
            <a:off x="3707904" y="1556792"/>
            <a:ext cx="1403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/>
              <a:t>Tp</a:t>
            </a:r>
            <a:r>
              <a:rPr lang="en-GB" dirty="0" smtClean="0"/>
              <a:t> = 6.02  (h)</a:t>
            </a:r>
            <a:endParaRPr lang="en-GB" dirty="0"/>
          </a:p>
        </p:txBody>
      </p:sp>
      <p:sp>
        <p:nvSpPr>
          <p:cNvPr id="12" name="ZoneTexte 11"/>
          <p:cNvSpPr txBox="1"/>
          <p:nvPr/>
        </p:nvSpPr>
        <p:spPr>
          <a:xfrm>
            <a:off x="3756591" y="206084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Te = 4h  (h)</a:t>
            </a:r>
            <a:endParaRPr lang="en-GB" dirty="0"/>
          </a:p>
        </p:txBody>
      </p:sp>
      <p:grpSp>
        <p:nvGrpSpPr>
          <p:cNvPr id="28" name="Groupe 27"/>
          <p:cNvGrpSpPr/>
          <p:nvPr/>
        </p:nvGrpSpPr>
        <p:grpSpPr>
          <a:xfrm>
            <a:off x="827584" y="1412776"/>
            <a:ext cx="2304256" cy="2323420"/>
            <a:chOff x="827584" y="1412776"/>
            <a:chExt cx="2304256" cy="2323420"/>
          </a:xfrm>
        </p:grpSpPr>
        <p:grpSp>
          <p:nvGrpSpPr>
            <p:cNvPr id="18" name="Groupe 17"/>
            <p:cNvGrpSpPr/>
            <p:nvPr/>
          </p:nvGrpSpPr>
          <p:grpSpPr>
            <a:xfrm>
              <a:off x="827584" y="1412776"/>
              <a:ext cx="1008112" cy="1368152"/>
              <a:chOff x="899592" y="1412776"/>
              <a:chExt cx="1008112" cy="1368152"/>
            </a:xfrm>
          </p:grpSpPr>
          <p:sp>
            <p:nvSpPr>
              <p:cNvPr id="13" name="Ellipse 12"/>
              <p:cNvSpPr/>
              <p:nvPr/>
            </p:nvSpPr>
            <p:spPr>
              <a:xfrm>
                <a:off x="899592" y="1412776"/>
                <a:ext cx="72008" cy="72008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4" name="Ellipse 13"/>
              <p:cNvSpPr/>
              <p:nvPr/>
            </p:nvSpPr>
            <p:spPr>
              <a:xfrm>
                <a:off x="971600" y="1772816"/>
                <a:ext cx="72008" cy="72008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5" name="Ellipse 14"/>
              <p:cNvSpPr/>
              <p:nvPr/>
            </p:nvSpPr>
            <p:spPr>
              <a:xfrm>
                <a:off x="1115616" y="2276872"/>
                <a:ext cx="72008" cy="72008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Ellipse 15"/>
              <p:cNvSpPr/>
              <p:nvPr/>
            </p:nvSpPr>
            <p:spPr>
              <a:xfrm>
                <a:off x="1835696" y="2708920"/>
                <a:ext cx="72008" cy="72008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Ellipse 16"/>
              <p:cNvSpPr/>
              <p:nvPr/>
            </p:nvSpPr>
            <p:spPr>
              <a:xfrm>
                <a:off x="1403648" y="2564904"/>
                <a:ext cx="72008" cy="72008"/>
              </a:xfrm>
              <a:prstGeom prst="ellipse">
                <a:avLst/>
              </a:prstGeom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19" name="ZoneTexte 18"/>
            <p:cNvSpPr txBox="1"/>
            <p:nvPr/>
          </p:nvSpPr>
          <p:spPr>
            <a:xfrm>
              <a:off x="1073968" y="3212976"/>
              <a:ext cx="205787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002060"/>
                  </a:solidFill>
                </a:rPr>
                <a:t>PET </a:t>
              </a:r>
            </a:p>
            <a:p>
              <a:pPr algn="ctr"/>
              <a:r>
                <a:rPr lang="en-GB" sz="1400" b="1" dirty="0" smtClean="0">
                  <a:solidFill>
                    <a:srgbClr val="002060"/>
                  </a:solidFill>
                </a:rPr>
                <a:t>Decay correction = START</a:t>
              </a:r>
              <a:endParaRPr lang="en-GB" sz="1400" b="1" dirty="0">
                <a:solidFill>
                  <a:srgbClr val="002060"/>
                </a:solidFill>
              </a:endParaRPr>
            </a:p>
          </p:txBody>
        </p:sp>
      </p:grpSp>
      <p:sp>
        <p:nvSpPr>
          <p:cNvPr id="26" name="ZoneTexte 25"/>
          <p:cNvSpPr txBox="1"/>
          <p:nvPr/>
        </p:nvSpPr>
        <p:spPr>
          <a:xfrm>
            <a:off x="1097984" y="4365104"/>
            <a:ext cx="742466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b="1" dirty="0" smtClean="0"/>
              <a:t>For internal radiation dosimetry purposes </a:t>
            </a:r>
          </a:p>
          <a:p>
            <a:pPr algn="ctr"/>
            <a:r>
              <a:rPr lang="en-GB" sz="1600" dirty="0" smtClean="0"/>
              <a:t>Typically compute the time integrated number of disintegration in a given VOI</a:t>
            </a:r>
          </a:p>
          <a:p>
            <a:pPr algn="ctr"/>
            <a:r>
              <a:rPr lang="en-GB" sz="1600" dirty="0" smtClean="0"/>
              <a:t>(Area under the Te curve)</a:t>
            </a:r>
          </a:p>
          <a:p>
            <a:pPr algn="ctr"/>
            <a:r>
              <a:rPr lang="en-GB" sz="1600" dirty="0" smtClean="0"/>
              <a:t>you need to rescale de QSPECT measured activity concentration at the actual scan time</a:t>
            </a:r>
            <a:endParaRPr lang="en-GB" sz="1600" dirty="0"/>
          </a:p>
        </p:txBody>
      </p:sp>
      <p:grpSp>
        <p:nvGrpSpPr>
          <p:cNvPr id="29" name="Groupe 28"/>
          <p:cNvGrpSpPr/>
          <p:nvPr/>
        </p:nvGrpSpPr>
        <p:grpSpPr>
          <a:xfrm>
            <a:off x="827584" y="1052736"/>
            <a:ext cx="4464496" cy="2683460"/>
            <a:chOff x="827584" y="1052736"/>
            <a:chExt cx="4464496" cy="2683460"/>
          </a:xfrm>
        </p:grpSpPr>
        <p:grpSp>
          <p:nvGrpSpPr>
            <p:cNvPr id="20" name="Groupe 19"/>
            <p:cNvGrpSpPr/>
            <p:nvPr/>
          </p:nvGrpSpPr>
          <p:grpSpPr>
            <a:xfrm>
              <a:off x="827584" y="1052736"/>
              <a:ext cx="1872208" cy="1656184"/>
              <a:chOff x="35496" y="1196752"/>
              <a:chExt cx="1872208" cy="1656184"/>
            </a:xfrm>
          </p:grpSpPr>
          <p:sp>
            <p:nvSpPr>
              <p:cNvPr id="21" name="Ellipse 20"/>
              <p:cNvSpPr/>
              <p:nvPr/>
            </p:nvSpPr>
            <p:spPr>
              <a:xfrm>
                <a:off x="35496" y="1196752"/>
                <a:ext cx="72008" cy="7200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Ellipse 21"/>
              <p:cNvSpPr/>
              <p:nvPr/>
            </p:nvSpPr>
            <p:spPr>
              <a:xfrm>
                <a:off x="179512" y="1412776"/>
                <a:ext cx="72008" cy="7200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Ellipse 22"/>
              <p:cNvSpPr/>
              <p:nvPr/>
            </p:nvSpPr>
            <p:spPr>
              <a:xfrm>
                <a:off x="323528" y="1772816"/>
                <a:ext cx="72008" cy="7200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4" name="Ellipse 23"/>
              <p:cNvSpPr/>
              <p:nvPr/>
            </p:nvSpPr>
            <p:spPr>
              <a:xfrm>
                <a:off x="1835696" y="2780928"/>
                <a:ext cx="72008" cy="7200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Ellipse 24"/>
              <p:cNvSpPr/>
              <p:nvPr/>
            </p:nvSpPr>
            <p:spPr>
              <a:xfrm>
                <a:off x="899592" y="2348880"/>
                <a:ext cx="72008" cy="72008"/>
              </a:xfrm>
              <a:prstGeom prst="ellipse">
                <a:avLst/>
              </a:prstGeom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7" name="ZoneTexte 26"/>
            <p:cNvSpPr txBox="1"/>
            <p:nvPr/>
          </p:nvSpPr>
          <p:spPr>
            <a:xfrm>
              <a:off x="3141298" y="3212976"/>
              <a:ext cx="215078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b="1" dirty="0" smtClean="0">
                  <a:solidFill>
                    <a:srgbClr val="FF0000"/>
                  </a:solidFill>
                </a:rPr>
                <a:t>QSPECT </a:t>
              </a:r>
            </a:p>
            <a:p>
              <a:pPr algn="ctr"/>
              <a:r>
                <a:rPr lang="en-GB" sz="1400" b="1" dirty="0" smtClean="0">
                  <a:solidFill>
                    <a:srgbClr val="FF0000"/>
                  </a:solidFill>
                </a:rPr>
                <a:t>Decay correction = ADMIN</a:t>
              </a:r>
              <a:endParaRPr lang="en-GB" sz="1400" b="1" dirty="0">
                <a:solidFill>
                  <a:srgbClr val="FF0000"/>
                </a:solidFill>
              </a:endParaRPr>
            </a:p>
          </p:txBody>
        </p:sp>
      </p:grpSp>
      <p:cxnSp>
        <p:nvCxnSpPr>
          <p:cNvPr id="31" name="Connecteur en angle 30"/>
          <p:cNvCxnSpPr/>
          <p:nvPr/>
        </p:nvCxnSpPr>
        <p:spPr>
          <a:xfrm rot="16200000" flipV="1">
            <a:off x="755576" y="2780928"/>
            <a:ext cx="2448272" cy="2016224"/>
          </a:xfrm>
          <a:prstGeom prst="bentConnector3">
            <a:avLst>
              <a:gd name="adj1" fmla="val -1900"/>
            </a:avLst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475656" y="188640"/>
            <a:ext cx="5842992" cy="956632"/>
          </a:xfrm>
        </p:spPr>
        <p:txBody>
          <a:bodyPr>
            <a:normAutofit/>
          </a:bodyPr>
          <a:lstStyle/>
          <a:p>
            <a:r>
              <a:rPr lang="en-GB" sz="2400" b="1" dirty="0" smtClean="0"/>
              <a:t>Quantitative assessment in phantoms</a:t>
            </a:r>
            <a:endParaRPr lang="en-GB" sz="24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GB" sz="2400" dirty="0" smtClean="0"/>
              <a:t>Uniform phantom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 err="1" smtClean="0"/>
              <a:t>Jaszczak</a:t>
            </a:r>
            <a:r>
              <a:rPr lang="en-GB" sz="2400" dirty="0" smtClean="0"/>
              <a:t> phantom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 smtClean="0"/>
              <a:t>NEMA NU-2 Phantom</a:t>
            </a:r>
          </a:p>
          <a:p>
            <a:pPr>
              <a:buFont typeface="Wingdings" pitchFamily="2" charset="2"/>
              <a:buChar char="Ø"/>
            </a:pPr>
            <a:r>
              <a:rPr lang="en-GB" sz="2400" dirty="0" smtClean="0"/>
              <a:t>Liver Phantom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4139952" y="0"/>
            <a:ext cx="46620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Cylindrical Homogeneous phantom</a:t>
            </a:r>
            <a:endParaRPr lang="en-GB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4067944" y="692696"/>
            <a:ext cx="3916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Acquisition with decreasing statistics</a:t>
            </a:r>
            <a:endParaRPr lang="en-GB" dirty="0"/>
          </a:p>
        </p:txBody>
      </p:sp>
      <p:pic>
        <p:nvPicPr>
          <p:cNvPr id="2050" name="Picture 2" descr="F:\SPECT\QSPECT\Unoform_phantom_14_09_2014\PMOD_analysis\Uniform_Phantom_capture.jpg"/>
          <p:cNvPicPr>
            <a:picLocks noChangeAspect="1" noChangeArrowheads="1"/>
          </p:cNvPicPr>
          <p:nvPr/>
        </p:nvPicPr>
        <p:blipFill>
          <a:blip r:embed="rId3" cstate="print"/>
          <a:srcRect l="1258" t="8946" r="52197" b="12780"/>
          <a:stretch>
            <a:fillRect/>
          </a:stretch>
        </p:blipFill>
        <p:spPr bwMode="auto">
          <a:xfrm>
            <a:off x="251520" y="620688"/>
            <a:ext cx="3672408" cy="3473900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4067944" y="1052736"/>
            <a:ext cx="21210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A </a:t>
            </a:r>
            <a:r>
              <a:rPr lang="en-GB" dirty="0" err="1" smtClean="0"/>
              <a:t>c,bg</a:t>
            </a:r>
            <a:r>
              <a:rPr lang="en-GB" dirty="0" smtClean="0"/>
              <a:t> 1 : 20 </a:t>
            </a:r>
            <a:r>
              <a:rPr lang="en-GB" dirty="0" err="1" smtClean="0"/>
              <a:t>KBq</a:t>
            </a:r>
            <a:r>
              <a:rPr lang="en-GB" dirty="0" smtClean="0"/>
              <a:t>/</a:t>
            </a:r>
            <a:r>
              <a:rPr lang="en-GB" dirty="0" err="1" smtClean="0"/>
              <a:t>mL</a:t>
            </a:r>
            <a:endParaRPr lang="en-GB" dirty="0" smtClean="0"/>
          </a:p>
          <a:p>
            <a:r>
              <a:rPr lang="en-GB" dirty="0" smtClean="0"/>
              <a:t>A </a:t>
            </a:r>
            <a:r>
              <a:rPr lang="en-GB" dirty="0" err="1" smtClean="0"/>
              <a:t>c,bg</a:t>
            </a:r>
            <a:r>
              <a:rPr lang="en-GB" dirty="0" smtClean="0"/>
              <a:t> 4 : 2 </a:t>
            </a:r>
            <a:r>
              <a:rPr lang="en-GB" dirty="0" err="1" smtClean="0"/>
              <a:t>KBq</a:t>
            </a:r>
            <a:r>
              <a:rPr lang="en-GB" dirty="0" smtClean="0"/>
              <a:t>/</a:t>
            </a:r>
            <a:r>
              <a:rPr lang="en-GB" dirty="0" err="1" smtClean="0"/>
              <a:t>mL</a:t>
            </a:r>
            <a:r>
              <a:rPr lang="en-GB" dirty="0" smtClean="0"/>
              <a:t> </a:t>
            </a:r>
          </a:p>
          <a:p>
            <a:r>
              <a:rPr lang="en-GB" dirty="0" smtClean="0"/>
              <a:t> </a:t>
            </a:r>
          </a:p>
          <a:p>
            <a:endParaRPr lang="en-GB" dirty="0"/>
          </a:p>
        </p:txBody>
      </p:sp>
      <p:graphicFrame>
        <p:nvGraphicFramePr>
          <p:cNvPr id="9" name="Tableau 8"/>
          <p:cNvGraphicFramePr>
            <a:graphicFrameLocks noGrp="1"/>
          </p:cNvGraphicFramePr>
          <p:nvPr/>
        </p:nvGraphicFramePr>
        <p:xfrm>
          <a:off x="4211960" y="2611929"/>
          <a:ext cx="3744416" cy="1465143"/>
        </p:xfrm>
        <a:graphic>
          <a:graphicData uri="http://schemas.openxmlformats.org/drawingml/2006/table">
            <a:tbl>
              <a:tblPr/>
              <a:tblGrid>
                <a:gridCol w="1045443"/>
                <a:gridCol w="826765"/>
                <a:gridCol w="936104"/>
                <a:gridCol w="936104"/>
              </a:tblGrid>
              <a:tr h="267246"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# acquisition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kBq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/ml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Cal.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COV </a:t>
                      </a:r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%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53884"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Ac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fr-CH" sz="14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bq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13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53884"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Ac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fr-CH" sz="14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bq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53884"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Ac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fr-CH" sz="14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bq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12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7246"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Ac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fr-CH" sz="14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bg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38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9" name="Rectangle 38"/>
          <p:cNvSpPr/>
          <p:nvPr/>
        </p:nvSpPr>
        <p:spPr>
          <a:xfrm>
            <a:off x="827584" y="4283804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0008,0060  Modality: PT</a:t>
            </a:r>
            <a:endParaRPr lang="en-GB" dirty="0"/>
          </a:p>
        </p:txBody>
      </p:sp>
      <p:sp>
        <p:nvSpPr>
          <p:cNvPr id="42" name="ZoneTexte 41"/>
          <p:cNvSpPr txBox="1"/>
          <p:nvPr/>
        </p:nvSpPr>
        <p:spPr>
          <a:xfrm>
            <a:off x="899592" y="5723964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FOV size = 256 x 256 (50 cm) </a:t>
            </a:r>
            <a:endParaRPr lang="en-GB" dirty="0"/>
          </a:p>
        </p:txBody>
      </p:sp>
      <p:sp>
        <p:nvSpPr>
          <p:cNvPr id="45" name="Rectangle 44"/>
          <p:cNvSpPr/>
          <p:nvPr/>
        </p:nvSpPr>
        <p:spPr>
          <a:xfrm>
            <a:off x="827584" y="4571836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smtClean="0"/>
              <a:t>0018,1210  Convolution Kernel: OSCGMM,24i,2s\Gauss,7.50mm</a:t>
            </a:r>
          </a:p>
          <a:p>
            <a:r>
              <a:rPr lang="en-GB" dirty="0" smtClean="0"/>
              <a:t>15% energy window</a:t>
            </a:r>
            <a:endParaRPr lang="en-GB" dirty="0"/>
          </a:p>
        </p:txBody>
      </p:sp>
      <p:sp>
        <p:nvSpPr>
          <p:cNvPr id="33" name="Rectangle 32"/>
          <p:cNvSpPr/>
          <p:nvPr/>
        </p:nvSpPr>
        <p:spPr>
          <a:xfrm>
            <a:off x="827584" y="6372036"/>
            <a:ext cx="4091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0018,0050  Slice Thickness: 1.953126</a:t>
            </a:r>
            <a:endParaRPr lang="en-GB" dirty="0"/>
          </a:p>
        </p:txBody>
      </p:sp>
      <p:sp>
        <p:nvSpPr>
          <p:cNvPr id="34" name="Rectangle 33"/>
          <p:cNvSpPr/>
          <p:nvPr/>
        </p:nvSpPr>
        <p:spPr>
          <a:xfrm>
            <a:off x="827584" y="6084004"/>
            <a:ext cx="51845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0028,0030  Pixel Spacing: 1.953126\1.953126 </a:t>
            </a:r>
            <a:endParaRPr lang="en-GB" dirty="0"/>
          </a:p>
        </p:txBody>
      </p:sp>
      <p:sp>
        <p:nvSpPr>
          <p:cNvPr id="38" name="ZoneTexte 37"/>
          <p:cNvSpPr txBox="1"/>
          <p:nvPr/>
        </p:nvSpPr>
        <p:spPr>
          <a:xfrm>
            <a:off x="827584" y="5426640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Energy window = 130-151 </a:t>
            </a:r>
            <a:r>
              <a:rPr lang="en-GB" dirty="0" err="1" smtClean="0"/>
              <a:t>keV</a:t>
            </a:r>
            <a:endParaRPr lang="en-GB" dirty="0"/>
          </a:p>
        </p:txBody>
      </p:sp>
      <p:sp>
        <p:nvSpPr>
          <p:cNvPr id="46" name="Accolade fermante 45"/>
          <p:cNvSpPr/>
          <p:nvPr/>
        </p:nvSpPr>
        <p:spPr>
          <a:xfrm>
            <a:off x="4139952" y="4653136"/>
            <a:ext cx="288032" cy="50405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7" name="Rectangle 46"/>
          <p:cNvSpPr/>
          <p:nvPr/>
        </p:nvSpPr>
        <p:spPr>
          <a:xfrm>
            <a:off x="4644008" y="4725144"/>
            <a:ext cx="22465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Typical QSPECT recon.</a:t>
            </a:r>
            <a:endParaRPr lang="en-GB" dirty="0"/>
          </a:p>
        </p:txBody>
      </p:sp>
      <p:graphicFrame>
        <p:nvGraphicFramePr>
          <p:cNvPr id="2049" name="Object 1"/>
          <p:cNvGraphicFramePr>
            <a:graphicFrameLocks noChangeAspect="1"/>
          </p:cNvGraphicFramePr>
          <p:nvPr/>
        </p:nvGraphicFramePr>
        <p:xfrm>
          <a:off x="6372200" y="1772816"/>
          <a:ext cx="1594844" cy="720080"/>
        </p:xfrm>
        <a:graphic>
          <a:graphicData uri="http://schemas.openxmlformats.org/presentationml/2006/ole">
            <p:oleObj spid="_x0000_s2049" name="Équation" r:id="rId4" imgW="1143000" imgH="469800" progId="Equation.3">
              <p:embed/>
            </p:oleObj>
          </a:graphicData>
        </a:graphic>
      </p:graphicFrame>
      <p:graphicFrame>
        <p:nvGraphicFramePr>
          <p:cNvPr id="48" name="Object 1"/>
          <p:cNvGraphicFramePr>
            <a:graphicFrameLocks noChangeAspect="1"/>
          </p:cNvGraphicFramePr>
          <p:nvPr/>
        </p:nvGraphicFramePr>
        <p:xfrm>
          <a:off x="6444208" y="1052736"/>
          <a:ext cx="1382713" cy="700087"/>
        </p:xfrm>
        <a:graphic>
          <a:graphicData uri="http://schemas.openxmlformats.org/presentationml/2006/ole">
            <p:oleObj spid="_x0000_s2050" name="Équation" r:id="rId5" imgW="990360" imgH="457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2" grpId="0"/>
      <p:bldP spid="45" grpId="0"/>
      <p:bldP spid="33" grpId="0"/>
      <p:bldP spid="34" grpId="0"/>
      <p:bldP spid="38" grpId="0"/>
      <p:bldP spid="46" grpId="0" animBg="1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/>
          <p:cNvSpPr txBox="1"/>
          <p:nvPr/>
        </p:nvSpPr>
        <p:spPr>
          <a:xfrm>
            <a:off x="3419872" y="404664"/>
            <a:ext cx="2099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GB" dirty="0" smtClean="0"/>
              <a:t> Hot spheres</a:t>
            </a:r>
          </a:p>
          <a:p>
            <a:pPr>
              <a:buFont typeface="Wingdings" pitchFamily="2" charset="2"/>
              <a:buChar char="Ø"/>
            </a:pPr>
            <a:r>
              <a:rPr lang="en-GB" dirty="0" smtClean="0"/>
              <a:t>Warm background</a:t>
            </a:r>
          </a:p>
          <a:p>
            <a:pPr>
              <a:buFont typeface="Wingdings" pitchFamily="2" charset="2"/>
              <a:buChar char="Ø"/>
            </a:pPr>
            <a:r>
              <a:rPr lang="en-GB" dirty="0" smtClean="0"/>
              <a:t> Lung insert</a:t>
            </a:r>
            <a:endParaRPr lang="en-GB" dirty="0"/>
          </a:p>
        </p:txBody>
      </p:sp>
      <p:pic>
        <p:nvPicPr>
          <p:cNvPr id="6" name="Picture 3" descr="F:\SPECT\SPECT_Phantom_INTEVO_22-01-2015\PMOD_analysis\NEMA_Lung_3axes_capture.jpg"/>
          <p:cNvPicPr>
            <a:picLocks noChangeAspect="1" noChangeArrowheads="1"/>
          </p:cNvPicPr>
          <p:nvPr/>
        </p:nvPicPr>
        <p:blipFill>
          <a:blip r:embed="rId3" cstate="print"/>
          <a:srcRect l="787" t="5600" r="51176" b="52401"/>
          <a:stretch>
            <a:fillRect/>
          </a:stretch>
        </p:blipFill>
        <p:spPr bwMode="auto">
          <a:xfrm>
            <a:off x="251520" y="1844824"/>
            <a:ext cx="5270986" cy="2592288"/>
          </a:xfrm>
          <a:prstGeom prst="rect">
            <a:avLst/>
          </a:prstGeom>
          <a:noFill/>
        </p:spPr>
      </p:pic>
      <p:graphicFrame>
        <p:nvGraphicFramePr>
          <p:cNvPr id="1026" name="Object 3"/>
          <p:cNvGraphicFramePr>
            <a:graphicFrameLocks noChangeAspect="1"/>
          </p:cNvGraphicFramePr>
          <p:nvPr/>
        </p:nvGraphicFramePr>
        <p:xfrm>
          <a:off x="6012160" y="1988840"/>
          <a:ext cx="2087562" cy="857250"/>
        </p:xfrm>
        <a:graphic>
          <a:graphicData uri="http://schemas.openxmlformats.org/presentationml/2006/ole">
            <p:oleObj spid="_x0000_s1026" name="Équation" r:id="rId4" imgW="1257120" imgH="469800" progId="Equation.3">
              <p:embed/>
            </p:oleObj>
          </a:graphicData>
        </a:graphic>
      </p:graphicFrame>
      <p:graphicFrame>
        <p:nvGraphicFramePr>
          <p:cNvPr id="7" name="Object 3"/>
          <p:cNvGraphicFramePr>
            <a:graphicFrameLocks noChangeAspect="1"/>
          </p:cNvGraphicFramePr>
          <p:nvPr/>
        </p:nvGraphicFramePr>
        <p:xfrm>
          <a:off x="539552" y="4797152"/>
          <a:ext cx="2762250" cy="857250"/>
        </p:xfrm>
        <a:graphic>
          <a:graphicData uri="http://schemas.openxmlformats.org/presentationml/2006/ole">
            <p:oleObj spid="_x0000_s1027" name="Équation" r:id="rId5" imgW="1663560" imgH="469800" progId="Equation.3">
              <p:embed/>
            </p:oleObj>
          </a:graphicData>
        </a:graphic>
      </p:graphicFrame>
      <p:sp>
        <p:nvSpPr>
          <p:cNvPr id="9" name="ZoneTexte 8"/>
          <p:cNvSpPr txBox="1"/>
          <p:nvPr/>
        </p:nvSpPr>
        <p:spPr>
          <a:xfrm>
            <a:off x="179512" y="404664"/>
            <a:ext cx="28525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NEMA NU2 phantom</a:t>
            </a:r>
            <a:endParaRPr lang="en-GB" sz="2400" b="1" dirty="0"/>
          </a:p>
        </p:txBody>
      </p:sp>
      <p:cxnSp>
        <p:nvCxnSpPr>
          <p:cNvPr id="11" name="Connecteur droit 10"/>
          <p:cNvCxnSpPr/>
          <p:nvPr/>
        </p:nvCxnSpPr>
        <p:spPr>
          <a:xfrm>
            <a:off x="1331640" y="3429000"/>
            <a:ext cx="504056" cy="1368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/>
          <p:cNvCxnSpPr/>
          <p:nvPr/>
        </p:nvCxnSpPr>
        <p:spPr>
          <a:xfrm flipH="1">
            <a:off x="4644008" y="2564904"/>
            <a:ext cx="1296144" cy="5760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4211960" y="4797152"/>
          <a:ext cx="1306513" cy="857250"/>
        </p:xfrm>
        <a:graphic>
          <a:graphicData uri="http://schemas.openxmlformats.org/presentationml/2006/ole">
            <p:oleObj spid="_x0000_s1029" name="Équation" r:id="rId6" imgW="787320" imgH="469800" progId="Equation.3">
              <p:embed/>
            </p:oleObj>
          </a:graphicData>
        </a:graphic>
      </p:graphicFrame>
      <p:sp>
        <p:nvSpPr>
          <p:cNvPr id="16" name="ZoneTexte 15"/>
          <p:cNvSpPr txBox="1"/>
          <p:nvPr/>
        </p:nvSpPr>
        <p:spPr>
          <a:xfrm>
            <a:off x="1043608" y="5733256"/>
            <a:ext cx="1345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Hot contrast</a:t>
            </a:r>
            <a:endParaRPr lang="en-GB" dirty="0"/>
          </a:p>
        </p:txBody>
      </p:sp>
      <p:sp>
        <p:nvSpPr>
          <p:cNvPr id="17" name="ZoneTexte 16"/>
          <p:cNvSpPr txBox="1"/>
          <p:nvPr/>
        </p:nvSpPr>
        <p:spPr>
          <a:xfrm>
            <a:off x="4139952" y="5661248"/>
            <a:ext cx="2079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Recovery coefficient</a:t>
            </a:r>
            <a:endParaRPr lang="en-GB" dirty="0"/>
          </a:p>
        </p:txBody>
      </p:sp>
      <p:sp>
        <p:nvSpPr>
          <p:cNvPr id="18" name="ZoneTexte 17"/>
          <p:cNvSpPr txBox="1"/>
          <p:nvPr/>
        </p:nvSpPr>
        <p:spPr>
          <a:xfrm>
            <a:off x="6156176" y="2996952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Lung error (%)</a:t>
            </a:r>
            <a:endParaRPr lang="en-GB" dirty="0"/>
          </a:p>
        </p:txBody>
      </p:sp>
      <p:cxnSp>
        <p:nvCxnSpPr>
          <p:cNvPr id="19" name="Connecteur droit 18"/>
          <p:cNvCxnSpPr/>
          <p:nvPr/>
        </p:nvCxnSpPr>
        <p:spPr>
          <a:xfrm>
            <a:off x="1403648" y="3429000"/>
            <a:ext cx="3024336" cy="1440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27584" y="116632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Reconstruction OSGC, [4 to 48] it, 2s; Gauss FWHM = 7.50mm</a:t>
            </a:r>
            <a:endParaRPr lang="en-GB" dirty="0"/>
          </a:p>
        </p:txBody>
      </p:sp>
      <p:pic>
        <p:nvPicPr>
          <p:cNvPr id="8" name="Image 7" descr="COV_BGcal_IT_G750..png"/>
          <p:cNvPicPr>
            <a:picLocks noChangeAspect="1"/>
          </p:cNvPicPr>
          <p:nvPr/>
        </p:nvPicPr>
        <p:blipFill>
          <a:blip r:embed="rId2" cstate="print"/>
          <a:srcRect l="8263" r="7476"/>
          <a:stretch>
            <a:fillRect/>
          </a:stretch>
        </p:blipFill>
        <p:spPr>
          <a:xfrm>
            <a:off x="683568" y="1152609"/>
            <a:ext cx="7704856" cy="2564423"/>
          </a:xfrm>
          <a:prstGeom prst="rect">
            <a:avLst/>
          </a:prstGeom>
        </p:spPr>
      </p:pic>
      <p:pic>
        <p:nvPicPr>
          <p:cNvPr id="9" name="Image 8" descr="QHOT_DELTA LUNG.png"/>
          <p:cNvPicPr>
            <a:picLocks noChangeAspect="1"/>
          </p:cNvPicPr>
          <p:nvPr/>
        </p:nvPicPr>
        <p:blipFill>
          <a:blip r:embed="rId3" cstate="print"/>
          <a:srcRect l="6688" r="6688"/>
          <a:stretch>
            <a:fillRect/>
          </a:stretch>
        </p:blipFill>
        <p:spPr>
          <a:xfrm>
            <a:off x="539552" y="3928448"/>
            <a:ext cx="7920880" cy="2596896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827584" y="476672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/>
              <a:t>Ac,bg</a:t>
            </a:r>
            <a:r>
              <a:rPr lang="en-GB" dirty="0" smtClean="0"/>
              <a:t> = 33 </a:t>
            </a:r>
            <a:r>
              <a:rPr lang="en-GB" dirty="0" err="1" smtClean="0"/>
              <a:t>kBq</a:t>
            </a:r>
            <a:r>
              <a:rPr lang="en-GB" dirty="0" smtClean="0"/>
              <a:t>/</a:t>
            </a:r>
            <a:r>
              <a:rPr lang="en-GB" dirty="0" err="1" smtClean="0"/>
              <a:t>mL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Ac,spheres</a:t>
            </a:r>
            <a:r>
              <a:rPr lang="en-GB" dirty="0" smtClean="0"/>
              <a:t> = 315 </a:t>
            </a:r>
            <a:r>
              <a:rPr lang="en-GB" dirty="0" err="1" smtClean="0"/>
              <a:t>kBq</a:t>
            </a:r>
            <a:r>
              <a:rPr lang="en-GB" dirty="0" smtClean="0"/>
              <a:t>/ml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RC_A50_MAX.png"/>
          <p:cNvPicPr>
            <a:picLocks noChangeAspect="1"/>
          </p:cNvPicPr>
          <p:nvPr/>
        </p:nvPicPr>
        <p:blipFill>
          <a:blip r:embed="rId2" cstate="print"/>
          <a:srcRect l="7875" r="7864"/>
          <a:stretch>
            <a:fillRect/>
          </a:stretch>
        </p:blipFill>
        <p:spPr>
          <a:xfrm>
            <a:off x="0" y="2132856"/>
            <a:ext cx="8917124" cy="295232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627784" y="404664"/>
            <a:ext cx="352839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 smtClean="0"/>
              <a:t>Recovery coefficients:</a:t>
            </a:r>
            <a:endParaRPr lang="en-GB" sz="2400" dirty="0"/>
          </a:p>
        </p:txBody>
      </p:sp>
      <p:sp>
        <p:nvSpPr>
          <p:cNvPr id="5" name="Rectangle 4"/>
          <p:cNvSpPr/>
          <p:nvPr/>
        </p:nvSpPr>
        <p:spPr>
          <a:xfrm>
            <a:off x="6300192" y="1844824"/>
            <a:ext cx="12241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RC max</a:t>
            </a:r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683568" y="1772816"/>
            <a:ext cx="35283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 smtClean="0"/>
              <a:t>RC 50% adapted for background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827584" y="5229200"/>
            <a:ext cx="79928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Reconstruction OSGC, [4 to 48] it, 2s; Gauss FWHM = 7.50mm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827584" y="5589240"/>
            <a:ext cx="7992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err="1" smtClean="0"/>
              <a:t>Ac,bg</a:t>
            </a:r>
            <a:r>
              <a:rPr lang="en-GB" dirty="0" smtClean="0"/>
              <a:t> = 33 </a:t>
            </a:r>
            <a:r>
              <a:rPr lang="en-GB" dirty="0" err="1" smtClean="0"/>
              <a:t>kBq</a:t>
            </a:r>
            <a:r>
              <a:rPr lang="en-GB" dirty="0" smtClean="0"/>
              <a:t>/</a:t>
            </a:r>
            <a:r>
              <a:rPr lang="en-GB" dirty="0" err="1" smtClean="0"/>
              <a:t>mL</a:t>
            </a:r>
            <a:r>
              <a:rPr lang="en-GB" dirty="0" smtClean="0"/>
              <a:t> </a:t>
            </a:r>
          </a:p>
          <a:p>
            <a:r>
              <a:rPr lang="en-GB" dirty="0" err="1" smtClean="0"/>
              <a:t>Ac,spheres</a:t>
            </a:r>
            <a:r>
              <a:rPr lang="en-GB" dirty="0" smtClean="0"/>
              <a:t> = 315 </a:t>
            </a:r>
            <a:r>
              <a:rPr lang="en-GB" dirty="0" err="1" smtClean="0"/>
              <a:t>kBq</a:t>
            </a:r>
            <a:r>
              <a:rPr lang="en-GB" dirty="0" smtClean="0"/>
              <a:t>/ml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/>
        </p:nvGraphicFramePr>
        <p:xfrm>
          <a:off x="1043608" y="2492896"/>
          <a:ext cx="6318074" cy="1979428"/>
        </p:xfrm>
        <a:graphic>
          <a:graphicData uri="http://schemas.openxmlformats.org/drawingml/2006/table">
            <a:tbl>
              <a:tblPr/>
              <a:tblGrid>
                <a:gridCol w="902582"/>
                <a:gridCol w="902582"/>
                <a:gridCol w="902582"/>
                <a:gridCol w="902582"/>
                <a:gridCol w="902582"/>
                <a:gridCol w="902582"/>
                <a:gridCol w="902582"/>
              </a:tblGrid>
              <a:tr h="314935"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Ac bg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Ac Spheres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 Bg cal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COV %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Symbol"/>
                        </a:rPr>
                        <a:t>D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C </a:t>
                      </a:r>
                      <a:r>
                        <a:rPr lang="fr-CH" sz="1400" b="0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lung</a:t>
                      </a:r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 %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QH &amp; (22mm)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99189"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1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Admin</a:t>
                      </a:r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25.38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214.65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99189"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Scan 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23.27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196.87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20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5.78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65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4935"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Scan 2 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18.30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154.82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1.03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24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5.70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67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4935"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Scan 3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12.32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104.20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0.98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28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7.79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65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14935"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Scan 4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1.46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1.01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55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20.47</a:t>
                      </a: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65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ZoneTexte 2"/>
          <p:cNvSpPr txBox="1"/>
          <p:nvPr/>
        </p:nvSpPr>
        <p:spPr>
          <a:xfrm>
            <a:off x="2051720" y="620688"/>
            <a:ext cx="47977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 smtClean="0"/>
              <a:t>Quantitative accuracy as a function </a:t>
            </a:r>
          </a:p>
          <a:p>
            <a:pPr algn="ctr"/>
            <a:r>
              <a:rPr lang="en-GB" sz="2400" dirty="0" smtClean="0"/>
              <a:t>of Background Activity concentration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GB" sz="2400" dirty="0" smtClean="0"/>
              <a:t>La reconstruction SPECT Skeletal</a:t>
            </a:r>
            <a:br>
              <a:rPr lang="en-GB" sz="2400" dirty="0" smtClean="0"/>
            </a:br>
            <a:r>
              <a:rPr lang="en-GB" sz="2400" dirty="0" smtClean="0"/>
              <a:t>(</a:t>
            </a:r>
            <a:r>
              <a:rPr lang="en-GB" sz="2400" dirty="0" err="1" smtClean="0"/>
              <a:t>xSPECT</a:t>
            </a:r>
            <a:r>
              <a:rPr lang="en-GB" sz="2400" dirty="0" smtClean="0"/>
              <a:t> Bone)</a:t>
            </a:r>
            <a:endParaRPr lang="en-GB" sz="2400" dirty="0"/>
          </a:p>
        </p:txBody>
      </p:sp>
      <p:sp>
        <p:nvSpPr>
          <p:cNvPr id="4" name="ZoneTexte 3"/>
          <p:cNvSpPr txBox="1"/>
          <p:nvPr/>
        </p:nvSpPr>
        <p:spPr>
          <a:xfrm>
            <a:off x="1115616" y="2132856"/>
            <a:ext cx="76328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- reference frame is the morphologic CT </a:t>
            </a:r>
          </a:p>
          <a:p>
            <a:pPr>
              <a:buFontTx/>
              <a:buChar char="-"/>
            </a:pPr>
            <a:r>
              <a:rPr lang="en-GB" dirty="0" smtClean="0"/>
              <a:t>SPECT reconstructions are ‘’driven’’ to the CT-measured electron density </a:t>
            </a:r>
          </a:p>
          <a:p>
            <a:pPr>
              <a:buFontTx/>
              <a:buChar char="-"/>
            </a:pPr>
            <a:r>
              <a:rPr lang="en-GB" dirty="0" smtClean="0"/>
              <a:t>on a 256 x 256 matrix-size </a:t>
            </a:r>
          </a:p>
          <a:p>
            <a:r>
              <a:rPr lang="en-GB" dirty="0" smtClean="0"/>
              <a:t>‘’contest based reconstruction’’</a:t>
            </a:r>
            <a:endParaRPr lang="en-GB" dirty="0"/>
          </a:p>
        </p:txBody>
      </p:sp>
      <p:sp>
        <p:nvSpPr>
          <p:cNvPr id="5" name="ZoneTexte 4"/>
          <p:cNvSpPr txBox="1"/>
          <p:nvPr/>
        </p:nvSpPr>
        <p:spPr>
          <a:xfrm>
            <a:off x="1115616" y="3501008"/>
            <a:ext cx="6984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Application in </a:t>
            </a:r>
            <a:r>
              <a:rPr lang="en-GB" baseline="30000" dirty="0" smtClean="0"/>
              <a:t>99m</a:t>
            </a:r>
            <a:r>
              <a:rPr lang="en-GB" dirty="0" smtClean="0"/>
              <a:t>Tc bone SPECT with Potential improvement in</a:t>
            </a:r>
          </a:p>
          <a:p>
            <a:pPr>
              <a:buFont typeface="Wingdings" pitchFamily="2" charset="2"/>
              <a:buChar char="Ø"/>
            </a:pPr>
            <a:r>
              <a:rPr lang="en-GB" dirty="0" smtClean="0"/>
              <a:t> skeletal activity localization </a:t>
            </a:r>
          </a:p>
          <a:p>
            <a:pPr>
              <a:buFont typeface="Wingdings" pitchFamily="2" charset="2"/>
              <a:buChar char="Ø"/>
            </a:pPr>
            <a:r>
              <a:rPr lang="en-GB" dirty="0" smtClean="0"/>
              <a:t> bone lesion contras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1043608" y="4653136"/>
            <a:ext cx="6984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Absolute quantification available (Units: </a:t>
            </a:r>
            <a:r>
              <a:rPr lang="en-GB" dirty="0" err="1" smtClean="0"/>
              <a:t>Bq</a:t>
            </a:r>
            <a:r>
              <a:rPr lang="en-GB" dirty="0" smtClean="0"/>
              <a:t>/</a:t>
            </a:r>
            <a:r>
              <a:rPr lang="en-GB" dirty="0" err="1" smtClean="0"/>
              <a:t>mL</a:t>
            </a:r>
            <a:r>
              <a:rPr lang="en-GB" dirty="0" smtClean="0"/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404664"/>
            <a:ext cx="4032448" cy="2122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 t="51563"/>
          <a:stretch>
            <a:fillRect/>
          </a:stretch>
        </p:blipFill>
        <p:spPr bwMode="auto">
          <a:xfrm>
            <a:off x="179512" y="2465512"/>
            <a:ext cx="4032448" cy="1152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9512" y="3573016"/>
            <a:ext cx="4058115" cy="21328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4355976" y="4437112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i="1" dirty="0" smtClean="0"/>
              <a:t>Top row: Context based reconstruction </a:t>
            </a:r>
            <a:r>
              <a:rPr lang="en-US" sz="1400" i="1" dirty="0" err="1" smtClean="0"/>
              <a:t>xSPECT</a:t>
            </a:r>
            <a:r>
              <a:rPr lang="en-US" sz="1400" i="1" dirty="0" smtClean="0"/>
              <a:t> Bone. </a:t>
            </a:r>
          </a:p>
          <a:p>
            <a:r>
              <a:rPr lang="en-US" sz="1400" i="1" dirty="0" smtClean="0"/>
              <a:t>Bottom row: CT image. </a:t>
            </a:r>
            <a:endParaRPr lang="en-GB" sz="1400" dirty="0"/>
          </a:p>
        </p:txBody>
      </p:sp>
      <p:sp>
        <p:nvSpPr>
          <p:cNvPr id="9" name="Rectangle 8"/>
          <p:cNvSpPr/>
          <p:nvPr/>
        </p:nvSpPr>
        <p:spPr>
          <a:xfrm>
            <a:off x="4355976" y="404664"/>
            <a:ext cx="4788024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Top row: Flash3D reconstruction using attenuation and scatter correction.</a:t>
            </a:r>
          </a:p>
          <a:p>
            <a:endParaRPr lang="en-US" sz="1400" i="1" dirty="0" smtClean="0"/>
          </a:p>
          <a:p>
            <a:endParaRPr lang="en-US" sz="1400" i="1" dirty="0" smtClean="0"/>
          </a:p>
          <a:p>
            <a:endParaRPr lang="en-US" sz="1400" i="1" dirty="0" smtClean="0"/>
          </a:p>
          <a:p>
            <a:endParaRPr lang="en-US" sz="1400" i="1" dirty="0" smtClean="0"/>
          </a:p>
          <a:p>
            <a:endParaRPr lang="en-US" sz="1400" i="1" dirty="0" smtClean="0"/>
          </a:p>
          <a:p>
            <a:r>
              <a:rPr lang="en-US" sz="1400" i="1" dirty="0" smtClean="0"/>
              <a:t> Central row: Context based </a:t>
            </a:r>
            <a:r>
              <a:rPr lang="en-US" sz="1400" i="1" dirty="0" err="1" smtClean="0"/>
              <a:t>xSPECT</a:t>
            </a:r>
            <a:r>
              <a:rPr lang="en-US" sz="1400" i="1" dirty="0" smtClean="0"/>
              <a:t> Bone reconstruction of the same data. </a:t>
            </a:r>
          </a:p>
          <a:p>
            <a:endParaRPr lang="en-US" sz="1400" i="1" dirty="0" smtClean="0"/>
          </a:p>
          <a:p>
            <a:endParaRPr lang="en-US" sz="1400" i="1" dirty="0" smtClean="0"/>
          </a:p>
          <a:p>
            <a:endParaRPr lang="en-US" sz="1400" i="1" dirty="0" smtClean="0"/>
          </a:p>
          <a:p>
            <a:endParaRPr lang="en-US" sz="1400" i="1" dirty="0" smtClean="0"/>
          </a:p>
          <a:p>
            <a:r>
              <a:rPr lang="en-US" sz="1400" i="1" dirty="0" smtClean="0"/>
              <a:t>Bottom row: CT image. </a:t>
            </a:r>
            <a:endParaRPr lang="en-GB" sz="1400" dirty="0" smtClean="0"/>
          </a:p>
          <a:p>
            <a:endParaRPr lang="en-US" sz="1400" i="1" dirty="0" smtClean="0"/>
          </a:p>
          <a:p>
            <a:endParaRPr lang="en-GB" sz="1400" dirty="0"/>
          </a:p>
        </p:txBody>
      </p:sp>
      <p:sp>
        <p:nvSpPr>
          <p:cNvPr id="10" name="Rectangle 9"/>
          <p:cNvSpPr/>
          <p:nvPr/>
        </p:nvSpPr>
        <p:spPr>
          <a:xfrm>
            <a:off x="755576" y="5805264"/>
            <a:ext cx="73448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sz="1200" dirty="0" smtClean="0"/>
          </a:p>
          <a:p>
            <a:r>
              <a:rPr lang="en-US" sz="1200" b="1" dirty="0" smtClean="0"/>
              <a:t>Introduction to </a:t>
            </a:r>
            <a:r>
              <a:rPr lang="en-US" sz="1200" b="1" dirty="0" err="1" smtClean="0"/>
              <a:t>xSPECT</a:t>
            </a:r>
            <a:r>
              <a:rPr lang="en-US" sz="1200" b="1" dirty="0" smtClean="0"/>
              <a:t>* Technology: Evolving Multi-modal SPECT to Become Context-based and Quantitative </a:t>
            </a:r>
          </a:p>
          <a:p>
            <a:r>
              <a:rPr lang="en-US" sz="1200" dirty="0" smtClean="0"/>
              <a:t>White Paper (SIEMENS)	</a:t>
            </a:r>
          </a:p>
          <a:p>
            <a:r>
              <a:rPr lang="en-US" sz="1200" i="1" dirty="0" smtClean="0"/>
              <a:t>(display from research workstation) Data courtesy of University of Minnesota, Minneapolis, Minnesota, USA. </a:t>
            </a:r>
            <a:endParaRPr lang="en-GB" sz="1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771800" y="188640"/>
            <a:ext cx="38593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Contents of the presentation</a:t>
            </a:r>
            <a:endParaRPr lang="en-US" sz="2400" b="1" dirty="0"/>
          </a:p>
        </p:txBody>
      </p:sp>
      <p:sp>
        <p:nvSpPr>
          <p:cNvPr id="5" name="ZoneTexte 4"/>
          <p:cNvSpPr txBox="1"/>
          <p:nvPr/>
        </p:nvSpPr>
        <p:spPr>
          <a:xfrm>
            <a:off x="467544" y="1052736"/>
            <a:ext cx="6756209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2400" dirty="0" smtClean="0"/>
              <a:t> Quantitative SPECT vs. PET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The need for quantitative SPECT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The </a:t>
            </a:r>
            <a:r>
              <a:rPr lang="en-US" sz="2400" dirty="0" err="1" smtClean="0"/>
              <a:t>Symbia</a:t>
            </a:r>
            <a:r>
              <a:rPr lang="en-US" sz="2400" dirty="0" smtClean="0"/>
              <a:t> </a:t>
            </a:r>
            <a:r>
              <a:rPr lang="en-US" sz="2400" dirty="0" err="1" smtClean="0"/>
              <a:t>Intevo</a:t>
            </a:r>
            <a:r>
              <a:rPr lang="en-US" sz="2400" dirty="0" smtClean="0"/>
              <a:t> SPECT/CT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 System Calibration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Results: quantitative image assessing on phantoms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  <a:p>
            <a:pPr>
              <a:buFont typeface="Wingdings" pitchFamily="2" charset="2"/>
              <a:buChar char="Ø"/>
            </a:pPr>
            <a:r>
              <a:rPr lang="en-US" sz="2400" dirty="0" smtClean="0"/>
              <a:t>Summary of main findings</a:t>
            </a:r>
          </a:p>
          <a:p>
            <a:pPr>
              <a:buFont typeface="Wingdings" pitchFamily="2" charset="2"/>
              <a:buChar char="Ø"/>
            </a:pP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JAK_CT_capture.jpg"/>
          <p:cNvPicPr>
            <a:picLocks noChangeAspect="1"/>
          </p:cNvPicPr>
          <p:nvPr/>
        </p:nvPicPr>
        <p:blipFill>
          <a:blip r:embed="rId2" cstate="print"/>
          <a:srcRect l="1176" t="6601" r="39763" b="10800"/>
          <a:stretch>
            <a:fillRect/>
          </a:stretch>
        </p:blipFill>
        <p:spPr>
          <a:xfrm>
            <a:off x="35952" y="188640"/>
            <a:ext cx="4104000" cy="322848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644008" y="3645024"/>
            <a:ext cx="2019464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/>
              <a:t>Jaszczak</a:t>
            </a:r>
            <a:r>
              <a:rPr lang="en-GB" sz="1400" dirty="0" smtClean="0"/>
              <a:t> Phantom Deluxe</a:t>
            </a:r>
          </a:p>
          <a:p>
            <a:endParaRPr lang="en-GB" sz="1400" dirty="0" smtClean="0"/>
          </a:p>
          <a:p>
            <a:r>
              <a:rPr lang="en-GB" sz="1400" dirty="0" smtClean="0"/>
              <a:t>Ac = 10 </a:t>
            </a:r>
            <a:r>
              <a:rPr lang="en-GB" sz="1400" dirty="0" err="1" smtClean="0"/>
              <a:t>kBq</a:t>
            </a:r>
            <a:r>
              <a:rPr lang="en-GB" sz="1400" dirty="0" smtClean="0"/>
              <a:t>/ml  </a:t>
            </a:r>
          </a:p>
          <a:p>
            <a:endParaRPr lang="en-GB" sz="1400" dirty="0" smtClean="0"/>
          </a:p>
          <a:p>
            <a:r>
              <a:rPr lang="en-GB" sz="1400" dirty="0" smtClean="0"/>
              <a:t>Acquisition SPECT</a:t>
            </a:r>
          </a:p>
          <a:p>
            <a:r>
              <a:rPr lang="en-GB" sz="1400" dirty="0" smtClean="0"/>
              <a:t>120 </a:t>
            </a:r>
            <a:r>
              <a:rPr lang="en-GB" sz="1400" dirty="0" err="1" smtClean="0"/>
              <a:t>proj</a:t>
            </a:r>
            <a:r>
              <a:rPr lang="en-GB" sz="1400" dirty="0" smtClean="0"/>
              <a:t>/20s LEHR</a:t>
            </a:r>
          </a:p>
          <a:p>
            <a:endParaRPr lang="en-GB" sz="1400" dirty="0" smtClean="0"/>
          </a:p>
          <a:p>
            <a:r>
              <a:rPr lang="en-GB" sz="1400" dirty="0" smtClean="0"/>
              <a:t>Reconstruction:</a:t>
            </a:r>
          </a:p>
          <a:p>
            <a:endParaRPr lang="en-GB" sz="1400" dirty="0" smtClean="0"/>
          </a:p>
        </p:txBody>
      </p:sp>
      <p:grpSp>
        <p:nvGrpSpPr>
          <p:cNvPr id="14" name="Groupe 13"/>
          <p:cNvGrpSpPr/>
          <p:nvPr/>
        </p:nvGrpSpPr>
        <p:grpSpPr>
          <a:xfrm>
            <a:off x="36512" y="3429001"/>
            <a:ext cx="9144000" cy="3175819"/>
            <a:chOff x="0" y="3429001"/>
            <a:chExt cx="9144000" cy="3175819"/>
          </a:xfrm>
        </p:grpSpPr>
        <p:pic>
          <p:nvPicPr>
            <p:cNvPr id="7" name="Image 6" descr="JAK_OSCG_24it_2s_G750_spheres_capture.jpg"/>
            <p:cNvPicPr>
              <a:picLocks noChangeAspect="1"/>
            </p:cNvPicPr>
            <p:nvPr/>
          </p:nvPicPr>
          <p:blipFill>
            <a:blip r:embed="rId3" cstate="print"/>
            <a:srcRect l="787" t="6252" r="39171" b="11150"/>
            <a:stretch>
              <a:fillRect/>
            </a:stretch>
          </p:blipFill>
          <p:spPr>
            <a:xfrm>
              <a:off x="0" y="3429001"/>
              <a:ext cx="4104000" cy="3175819"/>
            </a:xfrm>
            <a:prstGeom prst="rect">
              <a:avLst/>
            </a:prstGeom>
          </p:spPr>
        </p:pic>
        <p:sp>
          <p:nvSpPr>
            <p:cNvPr id="11" name="ZoneTexte 10"/>
            <p:cNvSpPr txBox="1"/>
            <p:nvPr/>
          </p:nvSpPr>
          <p:spPr>
            <a:xfrm>
              <a:off x="3491880" y="6021288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A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4572000" y="5373216"/>
              <a:ext cx="4572000" cy="64633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GB" dirty="0" smtClean="0"/>
                <a:t>A:  OSCG  (</a:t>
              </a:r>
              <a:r>
                <a:rPr lang="en-GB" dirty="0" err="1" smtClean="0"/>
                <a:t>xSPECT</a:t>
              </a:r>
              <a:r>
                <a:rPr lang="en-GB" dirty="0" smtClean="0"/>
                <a:t>) quant</a:t>
              </a:r>
            </a:p>
            <a:p>
              <a:r>
                <a:rPr lang="en-GB" dirty="0" smtClean="0"/>
                <a:t> (24it/2s FWHM = 7.5 mm)</a:t>
              </a:r>
            </a:p>
          </p:txBody>
        </p:sp>
      </p:grpSp>
      <p:grpSp>
        <p:nvGrpSpPr>
          <p:cNvPr id="15" name="Groupe 14"/>
          <p:cNvGrpSpPr/>
          <p:nvPr/>
        </p:nvGrpSpPr>
        <p:grpSpPr>
          <a:xfrm>
            <a:off x="4499992" y="188640"/>
            <a:ext cx="4176464" cy="6478979"/>
            <a:chOff x="4427984" y="188640"/>
            <a:chExt cx="4176464" cy="6478979"/>
          </a:xfrm>
        </p:grpSpPr>
        <p:pic>
          <p:nvPicPr>
            <p:cNvPr id="9" name="Image 8" descr="JAK_OSCG_skelelat_24it_2s_G750_spheres_capture.jpg"/>
            <p:cNvPicPr>
              <a:picLocks noChangeAspect="1"/>
            </p:cNvPicPr>
            <p:nvPr/>
          </p:nvPicPr>
          <p:blipFill>
            <a:blip r:embed="rId4" cstate="print"/>
            <a:srcRect l="848" t="6019" r="39302" b="11382"/>
            <a:stretch>
              <a:fillRect/>
            </a:stretch>
          </p:blipFill>
          <p:spPr>
            <a:xfrm>
              <a:off x="4427984" y="188640"/>
              <a:ext cx="4104000" cy="3186000"/>
            </a:xfrm>
            <a:prstGeom prst="rect">
              <a:avLst/>
            </a:prstGeom>
          </p:spPr>
        </p:pic>
        <p:sp>
          <p:nvSpPr>
            <p:cNvPr id="12" name="ZoneTexte 11"/>
            <p:cNvSpPr txBox="1"/>
            <p:nvPr/>
          </p:nvSpPr>
          <p:spPr>
            <a:xfrm>
              <a:off x="7956376" y="2924944"/>
              <a:ext cx="338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 smtClean="0">
                  <a:solidFill>
                    <a:schemeClr val="bg1"/>
                  </a:solidFill>
                </a:rPr>
                <a:t>B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572000" y="6021288"/>
              <a:ext cx="403244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GB" dirty="0" smtClean="0">
                  <a:solidFill>
                    <a:prstClr val="black"/>
                  </a:solidFill>
                </a:rPr>
                <a:t>B: OSCG skeletal  (</a:t>
              </a:r>
              <a:r>
                <a:rPr lang="en-GB" dirty="0" err="1" smtClean="0">
                  <a:solidFill>
                    <a:prstClr val="black"/>
                  </a:solidFill>
                </a:rPr>
                <a:t>xSPECT</a:t>
              </a:r>
              <a:r>
                <a:rPr lang="en-GB" dirty="0" smtClean="0">
                  <a:solidFill>
                    <a:prstClr val="black"/>
                  </a:solidFill>
                </a:rPr>
                <a:t> bone)</a:t>
              </a:r>
            </a:p>
            <a:p>
              <a:pPr lvl="0"/>
              <a:r>
                <a:rPr lang="en-GB" dirty="0" smtClean="0">
                  <a:solidFill>
                    <a:prstClr val="black"/>
                  </a:solidFill>
                </a:rPr>
                <a:t>(24it/2s FWHM = 7.5 mm)</a:t>
              </a:r>
              <a:endParaRPr lang="en-GB" dirty="0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JAK_CT_RODS_capture.jpg"/>
          <p:cNvPicPr>
            <a:picLocks noChangeAspect="1"/>
          </p:cNvPicPr>
          <p:nvPr/>
        </p:nvPicPr>
        <p:blipFill>
          <a:blip r:embed="rId2" cstate="print"/>
          <a:srcRect l="787" t="5600" r="39363" b="11801"/>
          <a:stretch>
            <a:fillRect/>
          </a:stretch>
        </p:blipFill>
        <p:spPr>
          <a:xfrm>
            <a:off x="58686" y="188640"/>
            <a:ext cx="4068000" cy="3158052"/>
          </a:xfrm>
          <a:prstGeom prst="rect">
            <a:avLst/>
          </a:prstGeom>
        </p:spPr>
      </p:pic>
      <p:pic>
        <p:nvPicPr>
          <p:cNvPr id="5" name="Image 4" descr="JAK_OSCG_skelelat_24it_2s_G750_rods_capture.jpg"/>
          <p:cNvPicPr>
            <a:picLocks noChangeAspect="1"/>
          </p:cNvPicPr>
          <p:nvPr/>
        </p:nvPicPr>
        <p:blipFill>
          <a:blip r:embed="rId3" cstate="print"/>
          <a:srcRect l="914" t="6135" r="39237" b="11266"/>
          <a:stretch>
            <a:fillRect/>
          </a:stretch>
        </p:blipFill>
        <p:spPr>
          <a:xfrm>
            <a:off x="4499992" y="260648"/>
            <a:ext cx="4068000" cy="3158052"/>
          </a:xfrm>
          <a:prstGeom prst="rect">
            <a:avLst/>
          </a:prstGeom>
        </p:spPr>
      </p:pic>
      <p:pic>
        <p:nvPicPr>
          <p:cNvPr id="6" name="Image 5" descr="JAK_OSCG_24it_2s_G750_rods_capture.jpg"/>
          <p:cNvPicPr>
            <a:picLocks noChangeAspect="1"/>
          </p:cNvPicPr>
          <p:nvPr/>
        </p:nvPicPr>
        <p:blipFill>
          <a:blip r:embed="rId4" cstate="print"/>
          <a:srcRect l="1176" t="4968" r="39762" b="11033"/>
          <a:stretch>
            <a:fillRect/>
          </a:stretch>
        </p:blipFill>
        <p:spPr>
          <a:xfrm>
            <a:off x="35496" y="3429000"/>
            <a:ext cx="4068000" cy="3254400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4644008" y="3851756"/>
            <a:ext cx="3693640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err="1" smtClean="0"/>
              <a:t>Jaszczak</a:t>
            </a:r>
            <a:r>
              <a:rPr lang="en-GB" sz="1400" dirty="0" smtClean="0"/>
              <a:t> Phantom Deluxe</a:t>
            </a:r>
          </a:p>
          <a:p>
            <a:endParaRPr lang="en-GB" sz="1400" dirty="0" smtClean="0"/>
          </a:p>
          <a:p>
            <a:r>
              <a:rPr lang="en-GB" sz="1400" dirty="0" smtClean="0"/>
              <a:t>Ac = 10 </a:t>
            </a:r>
            <a:r>
              <a:rPr lang="en-GB" sz="1400" dirty="0" err="1" smtClean="0"/>
              <a:t>kBq</a:t>
            </a:r>
            <a:r>
              <a:rPr lang="en-GB" sz="1400" dirty="0" smtClean="0"/>
              <a:t>/ml </a:t>
            </a:r>
          </a:p>
          <a:p>
            <a:endParaRPr lang="en-GB" sz="1400" dirty="0" smtClean="0"/>
          </a:p>
          <a:p>
            <a:r>
              <a:rPr lang="en-GB" sz="1400" dirty="0" smtClean="0"/>
              <a:t>Acquisition SPECT</a:t>
            </a:r>
          </a:p>
          <a:p>
            <a:r>
              <a:rPr lang="en-GB" sz="1400" dirty="0" smtClean="0"/>
              <a:t>120 </a:t>
            </a:r>
            <a:r>
              <a:rPr lang="en-GB" sz="1400" dirty="0" err="1" smtClean="0"/>
              <a:t>proj</a:t>
            </a:r>
            <a:r>
              <a:rPr lang="en-GB" sz="1400" dirty="0" smtClean="0"/>
              <a:t>/20s LEHR</a:t>
            </a:r>
          </a:p>
          <a:p>
            <a:endParaRPr lang="en-GB" sz="1400" dirty="0" smtClean="0"/>
          </a:p>
          <a:p>
            <a:r>
              <a:rPr lang="en-GB" sz="1400" dirty="0" smtClean="0"/>
              <a:t>Reconstruction:</a:t>
            </a:r>
          </a:p>
          <a:p>
            <a:endParaRPr lang="en-GB" sz="1400" dirty="0" smtClean="0"/>
          </a:p>
          <a:p>
            <a:r>
              <a:rPr lang="en-GB" sz="1400" dirty="0" smtClean="0"/>
              <a:t>A:  OSCG quant (24it/2s FWHM = 7.5 mm)</a:t>
            </a:r>
          </a:p>
          <a:p>
            <a:r>
              <a:rPr lang="en-GB" sz="1400" dirty="0" smtClean="0"/>
              <a:t>B: OSCG skeletal (24it/2s FWHM = 7.5 mm)</a:t>
            </a:r>
            <a:endParaRPr lang="en-GB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491880" y="6228020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A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7956376" y="3131676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B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ce réservé du contenu 3" descr="XSPECT_Enhanced_Skeletal_reconstruction_captur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778" t="2223" r="-116" b="3908"/>
          <a:stretch>
            <a:fillRect/>
          </a:stretch>
        </p:blipFill>
        <p:spPr>
          <a:xfrm>
            <a:off x="611560" y="1340768"/>
            <a:ext cx="7992888" cy="4248472"/>
          </a:xfrm>
        </p:spPr>
      </p:pic>
      <p:sp>
        <p:nvSpPr>
          <p:cNvPr id="5" name="ZoneTexte 4"/>
          <p:cNvSpPr txBox="1"/>
          <p:nvPr/>
        </p:nvSpPr>
        <p:spPr>
          <a:xfrm>
            <a:off x="683568" y="116632"/>
            <a:ext cx="72082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 smtClean="0"/>
              <a:t>xSPECT</a:t>
            </a:r>
            <a:r>
              <a:rPr lang="en-GB" sz="2400" dirty="0" smtClean="0"/>
              <a:t> quant vs. </a:t>
            </a:r>
            <a:r>
              <a:rPr lang="en-GB" sz="2400" dirty="0" err="1" smtClean="0"/>
              <a:t>xSPECT</a:t>
            </a:r>
            <a:r>
              <a:rPr lang="en-GB" sz="2400" dirty="0" smtClean="0"/>
              <a:t> bone in local activity recovery </a:t>
            </a:r>
            <a:endParaRPr lang="en-GB" sz="2400" dirty="0"/>
          </a:p>
        </p:txBody>
      </p:sp>
      <p:sp>
        <p:nvSpPr>
          <p:cNvPr id="8" name="ZoneTexte 7"/>
          <p:cNvSpPr txBox="1"/>
          <p:nvPr/>
        </p:nvSpPr>
        <p:spPr>
          <a:xfrm>
            <a:off x="611560" y="3501008"/>
            <a:ext cx="3196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Ring Artefact around hyper-dense structures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03848" y="4005064"/>
            <a:ext cx="164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chemeClr val="bg1"/>
                </a:solidFill>
              </a:rPr>
              <a:t>Signal removed from </a:t>
            </a:r>
          </a:p>
          <a:p>
            <a:r>
              <a:rPr lang="en-GB" sz="1200" dirty="0" smtClean="0">
                <a:solidFill>
                  <a:schemeClr val="bg1"/>
                </a:solidFill>
              </a:rPr>
              <a:t>cold regions; </a:t>
            </a:r>
          </a:p>
          <a:p>
            <a:pPr>
              <a:buFontTx/>
              <a:buChar char="-"/>
            </a:pPr>
            <a:r>
              <a:rPr lang="en-GB" sz="1200" dirty="0" smtClean="0">
                <a:solidFill>
                  <a:schemeClr val="bg1"/>
                </a:solidFill>
              </a:rPr>
              <a:t> Lung insert</a:t>
            </a:r>
          </a:p>
          <a:p>
            <a:pPr>
              <a:buFontTx/>
              <a:buChar char="-"/>
            </a:pPr>
            <a:r>
              <a:rPr lang="en-GB" sz="1200" dirty="0" smtClean="0">
                <a:solidFill>
                  <a:schemeClr val="bg1"/>
                </a:solidFill>
              </a:rPr>
              <a:t> Cold spheres</a:t>
            </a:r>
            <a:endParaRPr lang="en-GB" sz="1200" dirty="0">
              <a:solidFill>
                <a:schemeClr val="bg1"/>
              </a:solidFill>
            </a:endParaRPr>
          </a:p>
        </p:txBody>
      </p:sp>
      <p:cxnSp>
        <p:nvCxnSpPr>
          <p:cNvPr id="14" name="Connecteur droit avec flèche 13"/>
          <p:cNvCxnSpPr/>
          <p:nvPr/>
        </p:nvCxnSpPr>
        <p:spPr>
          <a:xfrm flipH="1" flipV="1">
            <a:off x="1403648" y="2780928"/>
            <a:ext cx="144016" cy="792088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 flipH="1" flipV="1">
            <a:off x="1115616" y="2636912"/>
            <a:ext cx="432048" cy="936104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eur droit avec flèche 20"/>
          <p:cNvCxnSpPr/>
          <p:nvPr/>
        </p:nvCxnSpPr>
        <p:spPr>
          <a:xfrm flipV="1">
            <a:off x="1547664" y="2708920"/>
            <a:ext cx="144016" cy="864096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/>
          <p:cNvCxnSpPr>
            <a:stCxn id="9" idx="1"/>
          </p:cNvCxnSpPr>
          <p:nvPr/>
        </p:nvCxnSpPr>
        <p:spPr>
          <a:xfrm flipH="1">
            <a:off x="1547664" y="4420563"/>
            <a:ext cx="1656184" cy="160565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eur en angle 27"/>
          <p:cNvCxnSpPr>
            <a:stCxn id="9" idx="0"/>
          </p:cNvCxnSpPr>
          <p:nvPr/>
        </p:nvCxnSpPr>
        <p:spPr>
          <a:xfrm rot="16200000" flipV="1">
            <a:off x="1814498" y="1794013"/>
            <a:ext cx="2016224" cy="2405877"/>
          </a:xfrm>
          <a:prstGeom prst="bentConnector2">
            <a:avLst/>
          </a:prstGeom>
          <a:ln w="190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611560" y="5013176"/>
            <a:ext cx="50037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 smtClean="0">
                <a:solidFill>
                  <a:schemeClr val="bg1"/>
                </a:solidFill>
              </a:rPr>
              <a:t>Diminished noise in a uniform background: COV 6% vs 20 % OSCG non skeletal) 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35" name="Connecteur droit avec flèche 34"/>
          <p:cNvCxnSpPr>
            <a:stCxn id="34" idx="0"/>
          </p:cNvCxnSpPr>
          <p:nvPr/>
        </p:nvCxnSpPr>
        <p:spPr>
          <a:xfrm flipH="1" flipV="1">
            <a:off x="1979712" y="4797152"/>
            <a:ext cx="1133724" cy="216024"/>
          </a:xfrm>
          <a:prstGeom prst="straightConnector1">
            <a:avLst/>
          </a:prstGeom>
          <a:ln w="22225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Ellipse 38"/>
          <p:cNvSpPr/>
          <p:nvPr/>
        </p:nvSpPr>
        <p:spPr>
          <a:xfrm>
            <a:off x="1763688" y="4653136"/>
            <a:ext cx="216024" cy="216024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 46"/>
          <p:cNvGrpSpPr/>
          <p:nvPr/>
        </p:nvGrpSpPr>
        <p:grpSpPr>
          <a:xfrm>
            <a:off x="72008" y="4581128"/>
            <a:ext cx="8964488" cy="2132856"/>
            <a:chOff x="72008" y="4581128"/>
            <a:chExt cx="8964488" cy="2132856"/>
          </a:xfrm>
          <a:solidFill>
            <a:schemeClr val="bg1"/>
          </a:solidFill>
        </p:grpSpPr>
        <p:sp>
          <p:nvSpPr>
            <p:cNvPr id="46" name="Rectangle à coins arrondis 45"/>
            <p:cNvSpPr/>
            <p:nvPr/>
          </p:nvSpPr>
          <p:spPr>
            <a:xfrm>
              <a:off x="72008" y="4581128"/>
              <a:ext cx="8964488" cy="2132856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ZoneTexte 31"/>
            <p:cNvSpPr txBox="1"/>
            <p:nvPr/>
          </p:nvSpPr>
          <p:spPr>
            <a:xfrm>
              <a:off x="251520" y="4709462"/>
              <a:ext cx="8712968" cy="1815882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SPECT/CT Acquisition </a:t>
              </a:r>
              <a:r>
                <a:rPr lang="en-US" sz="1600" dirty="0" smtClean="0"/>
                <a:t>(SIEMENS </a:t>
              </a:r>
              <a:r>
                <a:rPr lang="en-US" sz="1600" dirty="0" err="1" smtClean="0"/>
                <a:t>Symbia</a:t>
              </a:r>
              <a:r>
                <a:rPr lang="en-US" sz="1600" dirty="0" smtClean="0"/>
                <a:t> </a:t>
              </a:r>
              <a:r>
                <a:rPr lang="en-US" sz="1600" dirty="0" err="1" smtClean="0"/>
                <a:t>Intevo</a:t>
              </a:r>
              <a:r>
                <a:rPr lang="en-US" sz="1600" dirty="0" smtClean="0"/>
                <a:t>) </a:t>
              </a:r>
            </a:p>
            <a:p>
              <a:endParaRPr lang="en-US" sz="1600" dirty="0" smtClean="0"/>
            </a:p>
            <a:p>
              <a:pPr>
                <a:buFont typeface="Wingdings" pitchFamily="2" charset="2"/>
                <a:buChar char="Ø"/>
              </a:pPr>
              <a:r>
                <a:rPr lang="en-US" sz="1600" dirty="0" smtClean="0"/>
                <a:t> Number of projections: 120 (60 steps x 2 detectors)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600" dirty="0" smtClean="0"/>
                <a:t> Acquisition time duration: 20s per projection</a:t>
              </a:r>
            </a:p>
            <a:p>
              <a:pPr>
                <a:buFont typeface="Wingdings" pitchFamily="2" charset="2"/>
                <a:buChar char="Ø"/>
              </a:pPr>
              <a:r>
                <a:rPr lang="en-US" sz="1600" dirty="0" smtClean="0"/>
                <a:t> Reconstruction algorithms: OSCG  (  4 subsets), </a:t>
              </a:r>
            </a:p>
            <a:p>
              <a:r>
                <a:rPr lang="en-US" sz="1600" dirty="0" smtClean="0"/>
                <a:t>    Gaussian Smoothing FWHM =  7.5mm.</a:t>
              </a:r>
              <a:endParaRPr lang="en-US" sz="1600" b="1" dirty="0" smtClean="0">
                <a:solidFill>
                  <a:srgbClr val="008000"/>
                </a:solidFill>
              </a:endParaRPr>
            </a:p>
            <a:p>
              <a:pPr>
                <a:buFont typeface="Wingdings" pitchFamily="2" charset="2"/>
                <a:buChar char="Ø"/>
              </a:pPr>
              <a:r>
                <a:rPr lang="en-US" sz="1600" dirty="0" smtClean="0"/>
                <a:t>Impact of </a:t>
              </a:r>
              <a:r>
                <a:rPr lang="en-US" sz="1600" b="1" dirty="0" smtClean="0"/>
                <a:t>activity concentration </a:t>
              </a:r>
              <a:r>
                <a:rPr lang="en-US" sz="1600" dirty="0" smtClean="0"/>
                <a:t>: image quality and quantitative accuracy</a:t>
              </a:r>
              <a:endParaRPr lang="en-US" sz="1600" dirty="0"/>
            </a:p>
          </p:txBody>
        </p:sp>
      </p:grpSp>
      <p:sp>
        <p:nvSpPr>
          <p:cNvPr id="4" name="ZoneTexte 3"/>
          <p:cNvSpPr txBox="1"/>
          <p:nvPr/>
        </p:nvSpPr>
        <p:spPr>
          <a:xfrm>
            <a:off x="2123728" y="0"/>
            <a:ext cx="43924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Anthropomorphic Liver Phantom </a:t>
            </a:r>
            <a:endParaRPr lang="en-US" sz="2400" b="1" dirty="0"/>
          </a:p>
        </p:txBody>
      </p:sp>
      <p:pic>
        <p:nvPicPr>
          <p:cNvPr id="7" name="Image 6"/>
          <p:cNvPicPr/>
          <p:nvPr/>
        </p:nvPicPr>
        <p:blipFill>
          <a:blip r:embed="rId2" cstate="print"/>
          <a:srcRect l="74676" r="2891" b="7005"/>
          <a:stretch>
            <a:fillRect/>
          </a:stretch>
        </p:blipFill>
        <p:spPr bwMode="auto">
          <a:xfrm>
            <a:off x="755576" y="1196752"/>
            <a:ext cx="2448572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" name="Groupe 35"/>
          <p:cNvGrpSpPr/>
          <p:nvPr/>
        </p:nvGrpSpPr>
        <p:grpSpPr>
          <a:xfrm>
            <a:off x="2411760" y="548680"/>
            <a:ext cx="5752644" cy="1800200"/>
            <a:chOff x="2411760" y="1556792"/>
            <a:chExt cx="5752644" cy="1800200"/>
          </a:xfrm>
        </p:grpSpPr>
        <p:grpSp>
          <p:nvGrpSpPr>
            <p:cNvPr id="5" name="Groupe 11"/>
            <p:cNvGrpSpPr/>
            <p:nvPr/>
          </p:nvGrpSpPr>
          <p:grpSpPr>
            <a:xfrm>
              <a:off x="2411760" y="2132856"/>
              <a:ext cx="3384376" cy="1224136"/>
              <a:chOff x="2411760" y="2132856"/>
              <a:chExt cx="3384376" cy="1224136"/>
            </a:xfrm>
          </p:grpSpPr>
          <p:cxnSp>
            <p:nvCxnSpPr>
              <p:cNvPr id="9" name="Connecteur droit 8"/>
              <p:cNvCxnSpPr/>
              <p:nvPr/>
            </p:nvCxnSpPr>
            <p:spPr>
              <a:xfrm flipV="1">
                <a:off x="2411760" y="2132856"/>
                <a:ext cx="1440160" cy="1224136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eur droit 9"/>
              <p:cNvCxnSpPr/>
              <p:nvPr/>
            </p:nvCxnSpPr>
            <p:spPr>
              <a:xfrm>
                <a:off x="3851920" y="2132856"/>
                <a:ext cx="1944216" cy="0"/>
              </a:xfrm>
              <a:prstGeom prst="line">
                <a:avLst/>
              </a:prstGeom>
              <a:ln w="25400">
                <a:solidFill>
                  <a:srgbClr val="FFC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ZoneTexte 15"/>
            <p:cNvSpPr txBox="1"/>
            <p:nvPr/>
          </p:nvSpPr>
          <p:spPr>
            <a:xfrm>
              <a:off x="3851920" y="1556792"/>
              <a:ext cx="370293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Liver insert volume: 1.8L</a:t>
              </a:r>
            </a:p>
            <a:p>
              <a:r>
                <a:rPr lang="en-US" sz="1600" baseline="30000" dirty="0" smtClean="0"/>
                <a:t>99m</a:t>
              </a:r>
              <a:r>
                <a:rPr lang="en-US" sz="1600" dirty="0" smtClean="0"/>
                <a:t>Tc  activity concentration</a:t>
              </a:r>
              <a:r>
                <a:rPr lang="en-US" sz="1600" b="1" dirty="0" smtClean="0"/>
                <a:t>: </a:t>
              </a:r>
              <a:r>
                <a:rPr lang="en-US" sz="1600" b="1" dirty="0" err="1" smtClean="0"/>
                <a:t>A</a:t>
              </a:r>
              <a:r>
                <a:rPr lang="en-US" sz="1600" b="1" baseline="-25000" dirty="0" err="1" smtClean="0"/>
                <a:t>c_bg</a:t>
              </a:r>
              <a:r>
                <a:rPr lang="en-US" sz="1600" b="1" dirty="0" smtClean="0"/>
                <a:t> </a:t>
              </a:r>
              <a:r>
                <a:rPr lang="en-US" sz="1600" b="1" dirty="0" err="1" smtClean="0"/>
                <a:t>kBq</a:t>
              </a:r>
              <a:r>
                <a:rPr lang="en-US" sz="1600" b="1" dirty="0" smtClean="0"/>
                <a:t>/</a:t>
              </a:r>
              <a:r>
                <a:rPr lang="en-US" sz="1600" b="1" dirty="0" err="1" smtClean="0"/>
                <a:t>mL</a:t>
              </a:r>
              <a:endParaRPr lang="en-US" sz="1600" b="1" dirty="0"/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5220072" y="2204864"/>
              <a:ext cx="29443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solidFill>
                    <a:srgbClr val="FF0000"/>
                  </a:solidFill>
                </a:rPr>
                <a:t>Background cal. and noise (COV)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6" name="Groupe 36"/>
          <p:cNvGrpSpPr/>
          <p:nvPr/>
        </p:nvGrpSpPr>
        <p:grpSpPr>
          <a:xfrm>
            <a:off x="2699792" y="3356992"/>
            <a:ext cx="5347507" cy="1008112"/>
            <a:chOff x="2699792" y="4365104"/>
            <a:chExt cx="5347507" cy="1008112"/>
          </a:xfrm>
        </p:grpSpPr>
        <p:grpSp>
          <p:nvGrpSpPr>
            <p:cNvPr id="8" name="Groupe 12"/>
            <p:cNvGrpSpPr/>
            <p:nvPr/>
          </p:nvGrpSpPr>
          <p:grpSpPr>
            <a:xfrm flipV="1">
              <a:off x="2699792" y="4365104"/>
              <a:ext cx="3168352" cy="720080"/>
              <a:chOff x="2627784" y="2132856"/>
              <a:chExt cx="3168352" cy="1296144"/>
            </a:xfrm>
          </p:grpSpPr>
          <p:cxnSp>
            <p:nvCxnSpPr>
              <p:cNvPr id="14" name="Connecteur droit 13"/>
              <p:cNvCxnSpPr/>
              <p:nvPr/>
            </p:nvCxnSpPr>
            <p:spPr>
              <a:xfrm flipV="1">
                <a:off x="2627784" y="2132856"/>
                <a:ext cx="1224136" cy="1296144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/>
              <p:cNvCxnSpPr/>
              <p:nvPr/>
            </p:nvCxnSpPr>
            <p:spPr>
              <a:xfrm>
                <a:off x="3851920" y="2132856"/>
                <a:ext cx="1944216" cy="0"/>
              </a:xfrm>
              <a:prstGeom prst="line">
                <a:avLst/>
              </a:prstGeom>
              <a:ln w="2540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7" name="ZoneTexte 16"/>
            <p:cNvSpPr txBox="1"/>
            <p:nvPr/>
          </p:nvSpPr>
          <p:spPr>
            <a:xfrm>
              <a:off x="3851920" y="4542219"/>
              <a:ext cx="419537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Remaining phantom volume filled with water</a:t>
              </a:r>
            </a:p>
            <a:p>
              <a:pPr algn="ctr"/>
              <a:r>
                <a:rPr lang="en-US" sz="1600" dirty="0" smtClean="0"/>
                <a:t> (no activity)</a:t>
              </a:r>
            </a:p>
            <a:p>
              <a:endParaRPr lang="en-US" sz="1600" dirty="0"/>
            </a:p>
          </p:txBody>
        </p:sp>
      </p:grpSp>
      <p:grpSp>
        <p:nvGrpSpPr>
          <p:cNvPr id="11" name="Groupe 34"/>
          <p:cNvGrpSpPr/>
          <p:nvPr/>
        </p:nvGrpSpPr>
        <p:grpSpPr>
          <a:xfrm>
            <a:off x="1331640" y="1700808"/>
            <a:ext cx="7812360" cy="1286908"/>
            <a:chOff x="1331640" y="2708920"/>
            <a:chExt cx="7560840" cy="1286908"/>
          </a:xfrm>
        </p:grpSpPr>
        <p:sp>
          <p:nvSpPr>
            <p:cNvPr id="18" name="Ellipse 17"/>
            <p:cNvSpPr/>
            <p:nvPr/>
          </p:nvSpPr>
          <p:spPr>
            <a:xfrm>
              <a:off x="1331640" y="3645024"/>
              <a:ext cx="288032" cy="288032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Ellipse 18"/>
            <p:cNvSpPr/>
            <p:nvPr/>
          </p:nvSpPr>
          <p:spPr>
            <a:xfrm>
              <a:off x="2393288" y="3707796"/>
              <a:ext cx="144016" cy="144016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Ellipse 19"/>
            <p:cNvSpPr/>
            <p:nvPr/>
          </p:nvSpPr>
          <p:spPr>
            <a:xfrm>
              <a:off x="1708272" y="3779804"/>
              <a:ext cx="216024" cy="216024"/>
            </a:xfrm>
            <a:prstGeom prst="ellipse">
              <a:avLst/>
            </a:prstGeom>
            <a:solidFill>
              <a:srgbClr val="FFC000">
                <a:alpha val="5000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e 20"/>
            <p:cNvGrpSpPr/>
            <p:nvPr/>
          </p:nvGrpSpPr>
          <p:grpSpPr>
            <a:xfrm>
              <a:off x="2483768" y="3284984"/>
              <a:ext cx="2736304" cy="432048"/>
              <a:chOff x="2627784" y="2132856"/>
              <a:chExt cx="3168352" cy="1296144"/>
            </a:xfrm>
          </p:grpSpPr>
          <p:cxnSp>
            <p:nvCxnSpPr>
              <p:cNvPr id="22" name="Connecteur droit 21"/>
              <p:cNvCxnSpPr/>
              <p:nvPr/>
            </p:nvCxnSpPr>
            <p:spPr>
              <a:xfrm flipV="1">
                <a:off x="2627784" y="2132856"/>
                <a:ext cx="1224136" cy="129614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Connecteur droit 22"/>
              <p:cNvCxnSpPr/>
              <p:nvPr/>
            </p:nvCxnSpPr>
            <p:spPr>
              <a:xfrm>
                <a:off x="3851920" y="2132856"/>
                <a:ext cx="194421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Groupe 23"/>
            <p:cNvGrpSpPr/>
            <p:nvPr/>
          </p:nvGrpSpPr>
          <p:grpSpPr>
            <a:xfrm>
              <a:off x="1907704" y="3429000"/>
              <a:ext cx="2736304" cy="432048"/>
              <a:chOff x="2627784" y="2132856"/>
              <a:chExt cx="3168352" cy="1296144"/>
            </a:xfrm>
          </p:grpSpPr>
          <p:cxnSp>
            <p:nvCxnSpPr>
              <p:cNvPr id="25" name="Connecteur droit 24"/>
              <p:cNvCxnSpPr/>
              <p:nvPr/>
            </p:nvCxnSpPr>
            <p:spPr>
              <a:xfrm flipV="1">
                <a:off x="2627784" y="2132856"/>
                <a:ext cx="1224136" cy="129614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/>
              <p:cNvCxnSpPr/>
              <p:nvPr/>
            </p:nvCxnSpPr>
            <p:spPr>
              <a:xfrm>
                <a:off x="3851920" y="2132856"/>
                <a:ext cx="194421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e 26"/>
            <p:cNvGrpSpPr/>
            <p:nvPr/>
          </p:nvGrpSpPr>
          <p:grpSpPr>
            <a:xfrm>
              <a:off x="1619672" y="3356992"/>
              <a:ext cx="3312368" cy="432048"/>
              <a:chOff x="2627784" y="2132856"/>
              <a:chExt cx="3168352" cy="1296144"/>
            </a:xfrm>
          </p:grpSpPr>
          <p:cxnSp>
            <p:nvCxnSpPr>
              <p:cNvPr id="28" name="Connecteur droit 27"/>
              <p:cNvCxnSpPr/>
              <p:nvPr/>
            </p:nvCxnSpPr>
            <p:spPr>
              <a:xfrm flipV="1">
                <a:off x="2627784" y="2132856"/>
                <a:ext cx="1224136" cy="1296144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Connecteur droit 28"/>
              <p:cNvCxnSpPr/>
              <p:nvPr/>
            </p:nvCxnSpPr>
            <p:spPr>
              <a:xfrm>
                <a:off x="3851920" y="2132856"/>
                <a:ext cx="1944216" cy="0"/>
              </a:xfrm>
              <a:prstGeom prst="line">
                <a:avLst/>
              </a:prstGeom>
              <a:ln w="254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ZoneTexte 29"/>
            <p:cNvSpPr txBox="1"/>
            <p:nvPr/>
          </p:nvSpPr>
          <p:spPr>
            <a:xfrm>
              <a:off x="3635896" y="2708920"/>
              <a:ext cx="37127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Three spherical lesions:</a:t>
              </a:r>
            </a:p>
            <a:p>
              <a:r>
                <a:rPr lang="en-US" sz="1600" dirty="0" smtClean="0"/>
                <a:t>20, 30 and 40 mm diameter respectively</a:t>
              </a:r>
              <a:endParaRPr lang="en-US" sz="1600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076056" y="3212976"/>
              <a:ext cx="3672408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600" baseline="30000" dirty="0" smtClean="0"/>
                <a:t>99m</a:t>
              </a:r>
              <a:r>
                <a:rPr lang="en-US" sz="1600" dirty="0" smtClean="0"/>
                <a:t>Tc  </a:t>
              </a:r>
              <a:r>
                <a:rPr lang="en-US" sz="1600" dirty="0" smtClean="0">
                  <a:solidFill>
                    <a:prstClr val="black"/>
                  </a:solidFill>
                </a:rPr>
                <a:t>Activity concentration: </a:t>
              </a:r>
              <a:r>
                <a:rPr lang="en-US" sz="1600" b="1" dirty="0" err="1" smtClean="0"/>
                <a:t>A</a:t>
              </a:r>
              <a:r>
                <a:rPr lang="en-US" sz="1600" b="1" baseline="-25000" dirty="0" err="1" smtClean="0"/>
                <a:t>c_l</a:t>
              </a:r>
              <a:r>
                <a:rPr lang="en-US" sz="1600" b="1" baseline="-25000" dirty="0" smtClean="0"/>
                <a:t> </a:t>
              </a:r>
              <a:r>
                <a:rPr lang="en-US" sz="1600" b="1" dirty="0" err="1" smtClean="0">
                  <a:solidFill>
                    <a:prstClr val="black"/>
                  </a:solidFill>
                </a:rPr>
                <a:t>kBq</a:t>
              </a:r>
              <a:r>
                <a:rPr lang="en-US" sz="1600" b="1" dirty="0" smtClean="0">
                  <a:solidFill>
                    <a:prstClr val="black"/>
                  </a:solidFill>
                </a:rPr>
                <a:t>/</a:t>
              </a:r>
              <a:r>
                <a:rPr lang="en-US" sz="1600" b="1" dirty="0" err="1" smtClean="0">
                  <a:solidFill>
                    <a:prstClr val="black"/>
                  </a:solidFill>
                </a:rPr>
                <a:t>mL</a:t>
              </a:r>
              <a:endParaRPr lang="en-US" sz="1600" b="1" dirty="0">
                <a:solidFill>
                  <a:prstClr val="black"/>
                </a:solidFill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427984" y="3573016"/>
              <a:ext cx="4464496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en-US" sz="1600" b="1" dirty="0" smtClean="0">
                  <a:solidFill>
                    <a:srgbClr val="FF0000"/>
                  </a:solidFill>
                </a:rPr>
                <a:t>Size dependents Recovery coefficients (RC)</a:t>
              </a:r>
              <a:endParaRPr lang="en-US" sz="1600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33" name="ZoneTexte 32"/>
          <p:cNvSpPr txBox="1"/>
          <p:nvPr/>
        </p:nvSpPr>
        <p:spPr>
          <a:xfrm>
            <a:off x="4499992" y="2924944"/>
            <a:ext cx="41027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Lesion/Liver Activity concentration ratio</a:t>
            </a:r>
          </a:p>
          <a:p>
            <a:pPr algn="ctr"/>
            <a:r>
              <a:rPr lang="en-US" sz="1600" b="1" dirty="0" smtClean="0"/>
              <a:t> </a:t>
            </a:r>
            <a:r>
              <a:rPr lang="en-US" sz="1600" b="1" dirty="0" err="1" smtClean="0"/>
              <a:t>A</a:t>
            </a:r>
            <a:r>
              <a:rPr lang="en-US" sz="1600" b="1" baseline="-25000" dirty="0" err="1" smtClean="0"/>
              <a:t>c_l</a:t>
            </a:r>
            <a:r>
              <a:rPr lang="en-US" sz="1600" b="1" dirty="0" smtClean="0"/>
              <a:t>/</a:t>
            </a:r>
            <a:r>
              <a:rPr lang="en-US" sz="1600" b="1" dirty="0" err="1" smtClean="0"/>
              <a:t>A</a:t>
            </a:r>
            <a:r>
              <a:rPr lang="en-US" sz="1600" b="1" baseline="-25000" dirty="0" err="1" smtClean="0"/>
              <a:t>c_bg</a:t>
            </a:r>
            <a:r>
              <a:rPr lang="en-US" sz="1600" b="1" dirty="0" smtClean="0"/>
              <a:t> = 5:1  </a:t>
            </a:r>
            <a:endParaRPr lang="en-US" sz="1600" b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3563888" y="4149080"/>
            <a:ext cx="5321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Realistic Activity concentrations and activity ratio in SIRT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5148064" y="125432"/>
            <a:ext cx="274979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 smtClean="0"/>
              <a:t>Liver Phantom</a:t>
            </a:r>
          </a:p>
          <a:p>
            <a:endParaRPr lang="en-GB" dirty="0" smtClean="0"/>
          </a:p>
          <a:p>
            <a:r>
              <a:rPr lang="en-GB" sz="1400" dirty="0" smtClean="0"/>
              <a:t>Hot sphere/</a:t>
            </a:r>
            <a:r>
              <a:rPr lang="en-GB" sz="1400" dirty="0" err="1" smtClean="0"/>
              <a:t>Bg</a:t>
            </a:r>
            <a:r>
              <a:rPr lang="en-GB" sz="1400" dirty="0" smtClean="0"/>
              <a:t> Activity ratio = 5.2:1</a:t>
            </a:r>
            <a:endParaRPr lang="en-GB" sz="1400" dirty="0"/>
          </a:p>
        </p:txBody>
      </p:sp>
      <p:pic>
        <p:nvPicPr>
          <p:cNvPr id="6" name="Image 5" descr="LIVER_1_OSCG_16I_4S_AC_capture.jpg"/>
          <p:cNvPicPr>
            <a:picLocks noChangeAspect="1"/>
          </p:cNvPicPr>
          <p:nvPr/>
        </p:nvPicPr>
        <p:blipFill>
          <a:blip r:embed="rId2" cstate="print"/>
          <a:srcRect t="16800" r="51575" b="52401"/>
          <a:stretch>
            <a:fillRect/>
          </a:stretch>
        </p:blipFill>
        <p:spPr>
          <a:xfrm>
            <a:off x="0" y="125432"/>
            <a:ext cx="4830528" cy="1728192"/>
          </a:xfrm>
          <a:prstGeom prst="rect">
            <a:avLst/>
          </a:prstGeom>
        </p:spPr>
      </p:pic>
      <p:graphicFrame>
        <p:nvGraphicFramePr>
          <p:cNvPr id="7" name="Tableau 6"/>
          <p:cNvGraphicFramePr>
            <a:graphicFrameLocks noGrp="1"/>
          </p:cNvGraphicFramePr>
          <p:nvPr/>
        </p:nvGraphicFramePr>
        <p:xfrm>
          <a:off x="395536" y="3132257"/>
          <a:ext cx="6936435" cy="2058409"/>
        </p:xfrm>
        <a:graphic>
          <a:graphicData uri="http://schemas.openxmlformats.org/drawingml/2006/table">
            <a:tbl>
              <a:tblPr/>
              <a:tblGrid>
                <a:gridCol w="770715"/>
                <a:gridCol w="770715"/>
                <a:gridCol w="770715"/>
                <a:gridCol w="770715"/>
                <a:gridCol w="770715"/>
                <a:gridCol w="770715"/>
                <a:gridCol w="770715"/>
                <a:gridCol w="770715"/>
                <a:gridCol w="770715"/>
              </a:tblGrid>
              <a:tr h="275253"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# scan 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Ac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b</a:t>
                      </a:r>
                    </a:p>
                    <a:p>
                      <a:pPr algn="l" fontAlgn="b"/>
                      <a:r>
                        <a:rPr lang="fr-CH" sz="1400" b="0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kBq</a:t>
                      </a:r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/m 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b="0" i="0" u="none" strike="noStrike" dirty="0" err="1">
                          <a:solidFill>
                            <a:srgbClr val="000000"/>
                          </a:solidFill>
                          <a:latin typeface="Arial"/>
                        </a:rPr>
                        <a:t>Ac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</a:t>
                      </a:r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Sph. </a:t>
                      </a:r>
                      <a:r>
                        <a:rPr lang="fr-CH" sz="1400" b="0" i="0" u="none" strike="noStrike" dirty="0" err="1" smtClean="0">
                          <a:solidFill>
                            <a:srgbClr val="000000"/>
                          </a:solidFill>
                          <a:latin typeface="Arial"/>
                        </a:rPr>
                        <a:t>kBq</a:t>
                      </a:r>
                      <a:r>
                        <a:rPr lang="fr-CH" sz="1400" b="0" i="0" u="none" strike="noStrike" dirty="0" smtClean="0">
                          <a:solidFill>
                            <a:srgbClr val="000000"/>
                          </a:solidFill>
                          <a:latin typeface="Arial"/>
                        </a:rPr>
                        <a:t>/ml</a:t>
                      </a:r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 Bg cal 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COV %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Q</a:t>
                      </a:r>
                      <a:r>
                        <a:rPr lang="fr-CH" sz="1400" b="0" i="0" u="none" strike="noStrike" baseline="-25000" dirty="0">
                          <a:solidFill>
                            <a:srgbClr val="000000"/>
                          </a:solidFill>
                          <a:latin typeface="Arial"/>
                        </a:rPr>
                        <a:t>H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40mm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Q</a:t>
                      </a:r>
                      <a:r>
                        <a:rPr lang="fr-CH" sz="1400" b="0" i="0" u="none" strike="noStrike" baseline="-25000" dirty="0">
                          <a:solidFill>
                            <a:srgbClr val="000000"/>
                          </a:solidFill>
                          <a:latin typeface="Arial"/>
                        </a:rPr>
                        <a:t>H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30mm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Q</a:t>
                      </a:r>
                      <a:r>
                        <a:rPr lang="fr-CH" sz="1400" b="0" i="0" u="none" strike="noStrike" baseline="-25000" dirty="0">
                          <a:solidFill>
                            <a:srgbClr val="000000"/>
                          </a:solidFill>
                          <a:latin typeface="Arial"/>
                        </a:rPr>
                        <a:t>H</a:t>
                      </a:r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 20mm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490"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Admin 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1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91.95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478.21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 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1490"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Scan 1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77.79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404.57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1.08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8.47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0.68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0.51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0.30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253"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Scan 2 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62.13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323.09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1.07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8.99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0.67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0.51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0.29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253"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Scan 3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42.05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218.70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1.06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12.12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0.67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0.54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0.33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253">
                <a:tc>
                  <a:txBody>
                    <a:bodyPr/>
                    <a:lstStyle/>
                    <a:p>
                      <a:pPr algn="l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Scan 4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4.99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25.95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1" i="0" u="none" strike="noStrike" dirty="0">
                          <a:solidFill>
                            <a:srgbClr val="000000"/>
                          </a:solidFill>
                          <a:latin typeface="Arial"/>
                        </a:rPr>
                        <a:t>1.07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43.25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0.71</a:t>
                      </a: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0.51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r-CH" sz="1400" b="0" i="0" u="none" strike="noStrike">
                          <a:solidFill>
                            <a:srgbClr val="000000"/>
                          </a:solidFill>
                          <a:latin typeface="Arial"/>
                        </a:rPr>
                        <a:t>0.33</a:t>
                      </a:r>
                    </a:p>
                  </a:txBody>
                  <a:tcPr marL="7697" marR="7697" marT="7697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75253">
                <a:tc>
                  <a:txBody>
                    <a:bodyPr/>
                    <a:lstStyle/>
                    <a:p>
                      <a:pPr algn="l" fontAlgn="b"/>
                      <a:endParaRPr lang="fr-CH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fr-CH" sz="1400" b="0" i="0" u="none" strike="noStrike" dirty="0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7697" marR="7697" marT="7697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8" name="ZoneTexte 7"/>
          <p:cNvSpPr txBox="1"/>
          <p:nvPr/>
        </p:nvSpPr>
        <p:spPr>
          <a:xfrm>
            <a:off x="683568" y="5517232"/>
            <a:ext cx="61734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GB" sz="1600" dirty="0" smtClean="0"/>
              <a:t> Measured activity concentration exceed ~7% the expected one </a:t>
            </a:r>
          </a:p>
          <a:p>
            <a:pPr>
              <a:buFont typeface="Wingdings" pitchFamily="2" charset="2"/>
              <a:buChar char="Ø"/>
            </a:pPr>
            <a:r>
              <a:rPr lang="en-GB" sz="1600" dirty="0" smtClean="0"/>
              <a:t> Hot contrast do not vary significantly with activity concentration</a:t>
            </a:r>
            <a:endParaRPr lang="en-GB" sz="1600" dirty="0"/>
          </a:p>
        </p:txBody>
      </p:sp>
      <p:sp>
        <p:nvSpPr>
          <p:cNvPr id="10" name="ZoneTexte 9"/>
          <p:cNvSpPr txBox="1"/>
          <p:nvPr/>
        </p:nvSpPr>
        <p:spPr>
          <a:xfrm>
            <a:off x="2808312" y="1970256"/>
            <a:ext cx="317426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OSCG quantitative reconstruction</a:t>
            </a:r>
          </a:p>
          <a:p>
            <a:r>
              <a:rPr lang="en-GB" sz="1400" dirty="0" smtClean="0"/>
              <a:t>16 It; 4 subs. </a:t>
            </a:r>
          </a:p>
          <a:p>
            <a:r>
              <a:rPr lang="en-GB" sz="1400" dirty="0" smtClean="0"/>
              <a:t>Gaussian smoothing FWHM = 7.5mm</a:t>
            </a:r>
            <a:endParaRPr lang="en-GB" sz="1400" dirty="0"/>
          </a:p>
        </p:txBody>
      </p:sp>
      <p:sp>
        <p:nvSpPr>
          <p:cNvPr id="11" name="ZoneTexte 10"/>
          <p:cNvSpPr txBox="1"/>
          <p:nvPr/>
        </p:nvSpPr>
        <p:spPr>
          <a:xfrm>
            <a:off x="360040" y="1970256"/>
            <a:ext cx="205537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Acquisition parameters:</a:t>
            </a:r>
          </a:p>
          <a:p>
            <a:r>
              <a:rPr lang="en-GB" sz="1400" dirty="0" smtClean="0"/>
              <a:t>120 projections/20s </a:t>
            </a:r>
          </a:p>
          <a:p>
            <a:endParaRPr lang="en-GB" sz="1400" dirty="0" smtClean="0"/>
          </a:p>
        </p:txBody>
      </p:sp>
      <p:pic>
        <p:nvPicPr>
          <p:cNvPr id="9" name="Image 8" descr="LIVER_4_OSCG_16I_4S_AC_capture.jpg"/>
          <p:cNvPicPr>
            <a:picLocks noChangeAspect="1"/>
          </p:cNvPicPr>
          <p:nvPr/>
        </p:nvPicPr>
        <p:blipFill>
          <a:blip r:embed="rId3" cstate="print"/>
          <a:srcRect l="3538" t="17800" r="75987" b="54200"/>
          <a:stretch>
            <a:fillRect/>
          </a:stretch>
        </p:blipFill>
        <p:spPr>
          <a:xfrm>
            <a:off x="7092280" y="3420289"/>
            <a:ext cx="1872208" cy="1440160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7345047" y="4860449"/>
            <a:ext cx="14975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400" dirty="0" smtClean="0"/>
              <a:t>Scan 4</a:t>
            </a:r>
          </a:p>
          <a:p>
            <a:pPr algn="ctr"/>
            <a:r>
              <a:rPr lang="en-GB" sz="1400" dirty="0" smtClean="0"/>
              <a:t>25h after Scan 1</a:t>
            </a:r>
            <a:endParaRPr lang="en-GB" sz="1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OSCG_16it_4s_G750_capture.jpg"/>
          <p:cNvPicPr>
            <a:picLocks noChangeAspect="1"/>
          </p:cNvPicPr>
          <p:nvPr/>
        </p:nvPicPr>
        <p:blipFill>
          <a:blip r:embed="rId2" cstate="print"/>
          <a:srcRect l="1176" t="5600" r="52363" b="11801"/>
          <a:stretch>
            <a:fillRect/>
          </a:stretch>
        </p:blipFill>
        <p:spPr>
          <a:xfrm>
            <a:off x="107504" y="692696"/>
            <a:ext cx="5904656" cy="5904656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6108489" y="908720"/>
            <a:ext cx="2969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 admin = 209 </a:t>
            </a:r>
            <a:r>
              <a:rPr lang="en-GB" sz="1400" dirty="0" err="1" smtClean="0"/>
              <a:t>MBq</a:t>
            </a:r>
            <a:r>
              <a:rPr lang="en-GB" sz="1400" dirty="0" smtClean="0"/>
              <a:t> </a:t>
            </a:r>
            <a:r>
              <a:rPr lang="en-GB" sz="1400" baseline="30000" dirty="0" smtClean="0"/>
              <a:t>99m</a:t>
            </a:r>
            <a:r>
              <a:rPr lang="en-GB" sz="1400" dirty="0" smtClean="0"/>
              <a:t>Tc-Traceur exp.</a:t>
            </a:r>
            <a:endParaRPr lang="en-GB" sz="1400" dirty="0"/>
          </a:p>
        </p:txBody>
      </p:sp>
      <p:sp>
        <p:nvSpPr>
          <p:cNvPr id="9" name="ZoneTexte 8"/>
          <p:cNvSpPr txBox="1"/>
          <p:nvPr/>
        </p:nvSpPr>
        <p:spPr>
          <a:xfrm>
            <a:off x="6084168" y="1412776"/>
            <a:ext cx="287925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SPECT/CT 4h post-administration</a:t>
            </a:r>
            <a:endParaRPr lang="en-GB" sz="1400" dirty="0"/>
          </a:p>
        </p:txBody>
      </p:sp>
      <p:sp>
        <p:nvSpPr>
          <p:cNvPr id="10" name="ZoneTexte 9"/>
          <p:cNvSpPr txBox="1"/>
          <p:nvPr/>
        </p:nvSpPr>
        <p:spPr>
          <a:xfrm>
            <a:off x="6119664" y="2420888"/>
            <a:ext cx="30243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 smtClean="0"/>
              <a:t>OSCG 16it 4s FWHM = 7.5 mm </a:t>
            </a:r>
            <a:endParaRPr lang="en-GB" sz="1400" dirty="0"/>
          </a:p>
        </p:txBody>
      </p:sp>
      <p:graphicFrame>
        <p:nvGraphicFramePr>
          <p:cNvPr id="12" name="Tableau 11"/>
          <p:cNvGraphicFramePr>
            <a:graphicFrameLocks noGrp="1"/>
          </p:cNvGraphicFramePr>
          <p:nvPr/>
        </p:nvGraphicFramePr>
        <p:xfrm>
          <a:off x="2843808" y="4237062"/>
          <a:ext cx="2520280" cy="2000250"/>
        </p:xfrm>
        <a:graphic>
          <a:graphicData uri="http://schemas.openxmlformats.org/drawingml/2006/table">
            <a:tbl>
              <a:tblPr/>
              <a:tblGrid>
                <a:gridCol w="838200"/>
                <a:gridCol w="838200"/>
                <a:gridCol w="843880"/>
              </a:tblGrid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CH" sz="1100" b="0" i="0" u="none" strike="noStrike" dirty="0" err="1">
                          <a:solidFill>
                            <a:schemeClr val="bg1"/>
                          </a:solidFill>
                          <a:latin typeface="Arial"/>
                        </a:rPr>
                        <a:t>Kidney</a:t>
                      </a:r>
                      <a:r>
                        <a:rPr lang="fr-CH" sz="1100" b="0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 Right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52.7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15.3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CH" sz="1100" b="0" i="0" u="none" strike="noStrike" dirty="0" err="1">
                          <a:solidFill>
                            <a:schemeClr val="bg1"/>
                          </a:solidFill>
                          <a:latin typeface="Arial"/>
                        </a:rPr>
                        <a:t>Kxdney</a:t>
                      </a:r>
                      <a:r>
                        <a:rPr lang="fr-CH" sz="1100" b="0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 </a:t>
                      </a:r>
                      <a:r>
                        <a:rPr lang="fr-CH" sz="1100" b="0" i="0" u="none" strike="noStrike" dirty="0" err="1">
                          <a:solidFill>
                            <a:schemeClr val="bg1"/>
                          </a:solidFill>
                          <a:latin typeface="Arial"/>
                        </a:rPr>
                        <a:t>Left</a:t>
                      </a:r>
                      <a:endParaRPr lang="fr-CH" sz="1100" b="0" i="0" u="none" strike="noStrike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chemeClr val="bg1"/>
                          </a:solidFill>
                          <a:latin typeface="Arial"/>
                        </a:rPr>
                        <a:t>55.2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>
                          <a:solidFill>
                            <a:schemeClr val="bg1"/>
                          </a:solidFill>
                          <a:latin typeface="Arial"/>
                        </a:rPr>
                        <a:t>14.17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CH" sz="1100" b="0" i="0" u="none" strike="noStrike" dirty="0">
                          <a:solidFill>
                            <a:srgbClr val="92D050"/>
                          </a:solidFill>
                          <a:latin typeface="Arial"/>
                        </a:rPr>
                        <a:t>Liver_bg1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rgbClr val="92D050"/>
                          </a:solidFill>
                          <a:latin typeface="Arial"/>
                        </a:rPr>
                        <a:t>5.37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rgbClr val="92D050"/>
                          </a:solidFill>
                          <a:latin typeface="Arial"/>
                        </a:rPr>
                        <a:t>2.13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CH" sz="1100" b="0" i="0" u="none" strike="noStrike" dirty="0">
                          <a:solidFill>
                            <a:srgbClr val="7030A0"/>
                          </a:solidFill>
                          <a:latin typeface="Arial"/>
                        </a:rPr>
                        <a:t>Liver_bg2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rgbClr val="7030A0"/>
                          </a:solidFill>
                          <a:latin typeface="Arial"/>
                        </a:rPr>
                        <a:t>7.57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rgbClr val="7030A0"/>
                          </a:solidFill>
                          <a:latin typeface="Arial"/>
                        </a:rPr>
                        <a:t>4.07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CH" sz="1100" b="0" i="0" u="none" strike="noStrike" dirty="0">
                          <a:solidFill>
                            <a:srgbClr val="FFC000"/>
                          </a:solidFill>
                          <a:latin typeface="Arial"/>
                        </a:rPr>
                        <a:t>Liver_bg3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rgbClr val="FFC000"/>
                          </a:solidFill>
                          <a:latin typeface="Arial"/>
                        </a:rPr>
                        <a:t>4.57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rgbClr val="FFC000"/>
                          </a:solidFill>
                          <a:latin typeface="Arial"/>
                        </a:rPr>
                        <a:t>2.53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CH" sz="11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GallBladder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rgbClr val="FF0000"/>
                          </a:solidFill>
                          <a:latin typeface="Arial"/>
                        </a:rPr>
                        <a:t>48.58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>
                          <a:solidFill>
                            <a:srgbClr val="FF0000"/>
                          </a:solidFill>
                          <a:latin typeface="Arial"/>
                        </a:rPr>
                        <a:t>13.7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CH" sz="1100" b="0" i="0" u="none" strike="noStrike" dirty="0">
                          <a:solidFill>
                            <a:srgbClr val="FFFF00"/>
                          </a:solidFill>
                          <a:latin typeface="Arial"/>
                        </a:rPr>
                        <a:t>Spleen VOI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rgbClr val="FFFF00"/>
                          </a:solidFill>
                          <a:latin typeface="Arial"/>
                        </a:rPr>
                        <a:t>12.64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rgbClr val="FFFF00"/>
                          </a:solidFill>
                          <a:latin typeface="Arial"/>
                        </a:rPr>
                        <a:t>3.77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CH" sz="11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Arial"/>
                        </a:rPr>
                        <a:t>KL_VOI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Arial"/>
                        </a:rPr>
                        <a:t>49.42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chemeClr val="accent1">
                              <a:lumMod val="60000"/>
                              <a:lumOff val="40000"/>
                            </a:schemeClr>
                          </a:solidFill>
                          <a:latin typeface="Arial"/>
                        </a:rPr>
                        <a:t>16.37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CH" sz="11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rial"/>
                        </a:rPr>
                        <a:t>KR_VOI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rial"/>
                        </a:rPr>
                        <a:t>60.36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chemeClr val="accent6">
                              <a:lumMod val="60000"/>
                              <a:lumOff val="40000"/>
                            </a:schemeClr>
                          </a:solidFill>
                          <a:latin typeface="Arial"/>
                        </a:rPr>
                        <a:t>10.88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algn="l" fontAlgn="b"/>
                      <a:r>
                        <a:rPr lang="fr-CH" sz="1100" b="0" i="0" u="none" strike="noStrike" dirty="0" err="1">
                          <a:solidFill>
                            <a:srgbClr val="00B0F0"/>
                          </a:solidFill>
                          <a:latin typeface="Arial"/>
                        </a:rPr>
                        <a:t>Liver_VOI</a:t>
                      </a:r>
                      <a:endParaRPr lang="fr-CH" sz="1100" b="0" i="0" u="none" strike="noStrike" dirty="0">
                        <a:solidFill>
                          <a:srgbClr val="00B0F0"/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rgbClr val="00B0F0"/>
                          </a:solidFill>
                          <a:latin typeface="Arial"/>
                        </a:rPr>
                        <a:t>6.82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rgbClr val="00B0F0"/>
                          </a:solidFill>
                          <a:latin typeface="Arial"/>
                        </a:rPr>
                        <a:t>4.23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fr-CH" sz="1100" b="0" i="0" u="none" strike="noStrike" dirty="0" err="1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Arial"/>
                        </a:rPr>
                        <a:t>Bladder_VOI</a:t>
                      </a:r>
                      <a:endParaRPr lang="fr-CH" sz="1100" b="0" i="0" u="none" strike="noStrike" dirty="0">
                        <a:solidFill>
                          <a:schemeClr val="accent5">
                            <a:lumMod val="40000"/>
                            <a:lumOff val="60000"/>
                          </a:schemeClr>
                        </a:solidFill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Arial"/>
                        </a:rPr>
                        <a:t>94.75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CH" sz="1100" b="0" i="0" u="none" strike="noStrike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Arial"/>
                        </a:rPr>
                        <a:t>27.44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</a:tbl>
          </a:graphicData>
        </a:graphic>
      </p:graphicFrame>
      <p:sp>
        <p:nvSpPr>
          <p:cNvPr id="13" name="ZoneTexte 12"/>
          <p:cNvSpPr txBox="1"/>
          <p:nvPr/>
        </p:nvSpPr>
        <p:spPr>
          <a:xfrm>
            <a:off x="2915816" y="3949030"/>
            <a:ext cx="5036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ROI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3851920" y="3949030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Ac (</a:t>
            </a:r>
            <a:r>
              <a:rPr lang="en-GB" sz="1400" dirty="0" err="1" smtClean="0">
                <a:solidFill>
                  <a:schemeClr val="bg1"/>
                </a:solidFill>
              </a:rPr>
              <a:t>kBq</a:t>
            </a:r>
            <a:r>
              <a:rPr lang="en-GB" sz="1400" dirty="0" smtClean="0">
                <a:solidFill>
                  <a:schemeClr val="bg1"/>
                </a:solidFill>
              </a:rPr>
              <a:t>/ml)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5004048" y="39490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>
                <a:solidFill>
                  <a:schemeClr val="bg1"/>
                </a:solidFill>
              </a:rPr>
              <a:t>STD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ZoneTexte 15"/>
          <p:cNvSpPr txBox="1"/>
          <p:nvPr/>
        </p:nvSpPr>
        <p:spPr>
          <a:xfrm>
            <a:off x="179512" y="188640"/>
            <a:ext cx="5607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 smtClean="0"/>
              <a:t>Example of SPECT quantification in Human</a:t>
            </a:r>
            <a:endParaRPr lang="en-GB" sz="2400" b="1" dirty="0"/>
          </a:p>
        </p:txBody>
      </p:sp>
      <p:sp>
        <p:nvSpPr>
          <p:cNvPr id="17" name="Accolade fermante 16"/>
          <p:cNvSpPr/>
          <p:nvPr/>
        </p:nvSpPr>
        <p:spPr>
          <a:xfrm>
            <a:off x="6156176" y="4005064"/>
            <a:ext cx="216024" cy="237626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ZoneTexte 17"/>
          <p:cNvSpPr txBox="1"/>
          <p:nvPr/>
        </p:nvSpPr>
        <p:spPr>
          <a:xfrm>
            <a:off x="6372200" y="4365104"/>
            <a:ext cx="30243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b="1" dirty="0" smtClean="0"/>
              <a:t>For dosimetry purpose:</a:t>
            </a:r>
          </a:p>
          <a:p>
            <a:pPr algn="just"/>
            <a:endParaRPr lang="en-GB" sz="1200" b="1" dirty="0" smtClean="0"/>
          </a:p>
          <a:p>
            <a:pPr algn="just"/>
            <a:r>
              <a:rPr lang="en-GB" sz="1200" dirty="0" smtClean="0"/>
              <a:t>(</a:t>
            </a:r>
            <a:r>
              <a:rPr lang="en-GB" sz="1200" dirty="0" err="1" smtClean="0"/>
              <a:t>kBq</a:t>
            </a:r>
            <a:r>
              <a:rPr lang="en-GB" sz="1200" dirty="0" smtClean="0"/>
              <a:t>/ml) is evaluated at t = T </a:t>
            </a:r>
            <a:r>
              <a:rPr lang="en-GB" sz="1200" baseline="-25000" dirty="0" smtClean="0"/>
              <a:t>admin</a:t>
            </a:r>
          </a:p>
          <a:p>
            <a:pPr algn="just"/>
            <a:r>
              <a:rPr lang="en-GB" sz="1200" dirty="0" smtClean="0"/>
              <a:t>It need to be rescaled to T </a:t>
            </a:r>
            <a:r>
              <a:rPr lang="en-GB" sz="1200" baseline="-25000" dirty="0" smtClean="0"/>
              <a:t>scan</a:t>
            </a:r>
            <a:endParaRPr lang="en-GB" sz="1200" dirty="0" smtClean="0"/>
          </a:p>
          <a:p>
            <a:pPr algn="just"/>
            <a:r>
              <a:rPr lang="en-GB" sz="1200" dirty="0" smtClean="0"/>
              <a:t>To appropriately calculate total number</a:t>
            </a:r>
          </a:p>
          <a:p>
            <a:pPr algn="just"/>
            <a:r>
              <a:rPr lang="en-GB" sz="1200" dirty="0" smtClean="0"/>
              <a:t> of disintegration in a given VOI</a:t>
            </a:r>
          </a:p>
          <a:p>
            <a:pPr algn="just"/>
            <a:r>
              <a:rPr lang="en-GB" sz="1200" dirty="0" smtClean="0"/>
              <a:t>Then derive Residence times </a:t>
            </a:r>
          </a:p>
          <a:p>
            <a:pPr algn="just"/>
            <a:r>
              <a:rPr lang="en-GB" sz="1200" dirty="0" smtClean="0"/>
              <a:t>and consequent organ dose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267744" y="260648"/>
            <a:ext cx="4258816" cy="236552"/>
          </a:xfrm>
        </p:spPr>
        <p:txBody>
          <a:bodyPr>
            <a:normAutofit fontScale="90000"/>
          </a:bodyPr>
          <a:lstStyle/>
          <a:p>
            <a:r>
              <a:rPr lang="en-US" sz="2800" b="1" dirty="0" smtClean="0"/>
              <a:t>Summary of Main Findings</a:t>
            </a:r>
            <a:endParaRPr lang="en-US" sz="2800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67544" y="980728"/>
            <a:ext cx="8229600" cy="936104"/>
          </a:xfrm>
        </p:spPr>
        <p:txBody>
          <a:bodyPr>
            <a:norm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sz="1800" dirty="0" smtClean="0"/>
              <a:t> Similar to PET, ‘’ready to use’’ absolute quantitative image modality is becoming available in commercial SPECT/CT </a:t>
            </a:r>
            <a:r>
              <a:rPr lang="en-US" sz="1800" dirty="0"/>
              <a:t>devices (Siemens </a:t>
            </a:r>
            <a:r>
              <a:rPr lang="en-US" sz="1800" dirty="0" err="1"/>
              <a:t>Symbia</a:t>
            </a:r>
            <a:r>
              <a:rPr lang="en-US" sz="1800" dirty="0"/>
              <a:t> </a:t>
            </a:r>
            <a:r>
              <a:rPr lang="en-US" sz="1800" dirty="0" err="1"/>
              <a:t>Intevo</a:t>
            </a:r>
            <a:r>
              <a:rPr lang="en-US" sz="1800" dirty="0"/>
              <a:t>) </a:t>
            </a:r>
            <a:endParaRPr lang="en-US" sz="1800" dirty="0" smtClean="0"/>
          </a:p>
        </p:txBody>
      </p:sp>
      <p:sp>
        <p:nvSpPr>
          <p:cNvPr id="5" name="ZoneTexte 4"/>
          <p:cNvSpPr txBox="1"/>
          <p:nvPr/>
        </p:nvSpPr>
        <p:spPr>
          <a:xfrm>
            <a:off x="2555776" y="5589240"/>
            <a:ext cx="3953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Present limitation to </a:t>
            </a:r>
            <a:r>
              <a:rPr lang="en-GB" baseline="30000" dirty="0" smtClean="0">
                <a:solidFill>
                  <a:srgbClr val="FF0000"/>
                </a:solidFill>
              </a:rPr>
              <a:t>99m</a:t>
            </a:r>
            <a:r>
              <a:rPr lang="en-GB" dirty="0" smtClean="0">
                <a:solidFill>
                  <a:srgbClr val="FF0000"/>
                </a:solidFill>
              </a:rPr>
              <a:t>Tc/LEHR SPECT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547664" y="5949280"/>
            <a:ext cx="5947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rgbClr val="FF0000"/>
                </a:solidFill>
              </a:rPr>
              <a:t>Future extension to other radioisotope/collimator is welcome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7544" y="1700808"/>
            <a:ext cx="8181182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spcBef>
                <a:spcPct val="20000"/>
              </a:spcBef>
              <a:buFont typeface="Wingdings" pitchFamily="2" charset="2"/>
              <a:buChar char="Ø"/>
            </a:pPr>
            <a:endParaRPr lang="en-US" dirty="0" smtClean="0">
              <a:solidFill>
                <a:prstClr val="black"/>
              </a:solidFill>
              <a:latin typeface="Arial" pitchFamily="34" charset="0"/>
              <a:cs typeface="Arial" pitchFamily="34" charset="0"/>
            </a:endParaRPr>
          </a:p>
          <a:p>
            <a:pPr lvl="0" algn="just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On NEMA-NU2 phantom, </a:t>
            </a:r>
            <a:r>
              <a:rPr lang="en-US" baseline="30000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99m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Tc measured </a:t>
            </a:r>
            <a:r>
              <a:rPr lang="en-US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background activity concentration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AC</a:t>
            </a:r>
            <a:r>
              <a:rPr lang="en-US" baseline="-250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bg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) was &lt;6% from the expected true value for all tested cases</a:t>
            </a:r>
          </a:p>
          <a:p>
            <a:pPr lvl="0" algn="just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Relative lung error (~10%) was comparable to PET levels assessing the efficient integration of attenuation and scatter corrections with adequate detector/collimator modeling</a:t>
            </a:r>
          </a:p>
          <a:p>
            <a:pPr lvl="0" algn="just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Comparable </a:t>
            </a:r>
            <a:r>
              <a:rPr lang="en-US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AC</a:t>
            </a:r>
            <a:r>
              <a:rPr lang="en-US" baseline="-25000" dirty="0" err="1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bg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accuracy and </a:t>
            </a:r>
            <a:r>
              <a:rPr lang="en-US" i="1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recovery coefficient </a:t>
            </a: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(RC) values were found for the anthropomorphic abdominal liver phantom</a:t>
            </a:r>
          </a:p>
          <a:p>
            <a:pPr lvl="0" algn="just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Reliable SPECT quantification (~10% accuracy) has the potential to improve clinical outcome and radiation dosimetry assessments</a:t>
            </a:r>
          </a:p>
          <a:p>
            <a:pPr lvl="0" algn="just">
              <a:spcBef>
                <a:spcPct val="20000"/>
              </a:spcBef>
              <a:buFont typeface="Wingdings" pitchFamily="2" charset="2"/>
              <a:buChar char="Ø"/>
            </a:pPr>
            <a:r>
              <a:rPr lang="en-US" dirty="0" smtClean="0">
                <a:solidFill>
                  <a:prstClr val="black"/>
                </a:solidFill>
                <a:latin typeface="Arial" pitchFamily="34" charset="0"/>
                <a:cs typeface="Arial" pitchFamily="34" charset="0"/>
              </a:rPr>
              <a:t> Reconstruction parameters influence RC (and thus SUV), and optimization is recommended in accordance with clinical requirements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195736" y="5805264"/>
            <a:ext cx="42478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/>
              <a:t>Merci pour </a:t>
            </a:r>
            <a:r>
              <a:rPr lang="en-US" sz="2800" b="1" dirty="0" err="1" smtClean="0"/>
              <a:t>votre</a:t>
            </a:r>
            <a:r>
              <a:rPr lang="en-US" sz="2800" b="1" dirty="0" smtClean="0"/>
              <a:t> attention </a:t>
            </a:r>
            <a:endParaRPr lang="en-US" sz="2800" b="1" dirty="0"/>
          </a:p>
        </p:txBody>
      </p:sp>
      <p:pic>
        <p:nvPicPr>
          <p:cNvPr id="2050" name="Picture 2" descr="http://images.gadmin.st.s3.amazonaws.com/88613/images/buehne/lausanne_original-1-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764704"/>
            <a:ext cx="8208912" cy="461251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131840" y="-1467544"/>
            <a:ext cx="3212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Why absolute quantification in SPECT</a:t>
            </a:r>
            <a:endParaRPr lang="en-GB" sz="1400" dirty="0"/>
          </a:p>
        </p:txBody>
      </p:sp>
      <p:sp>
        <p:nvSpPr>
          <p:cNvPr id="5" name="ZoneTexte 4"/>
          <p:cNvSpPr txBox="1"/>
          <p:nvPr/>
        </p:nvSpPr>
        <p:spPr>
          <a:xfrm>
            <a:off x="1259632" y="404664"/>
            <a:ext cx="6242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SPECT joins PET in emission image quantification</a:t>
            </a:r>
            <a:endParaRPr lang="en-GB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179512" y="1722294"/>
            <a:ext cx="4675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X-ray CT-data help AC and SC in emission tomography </a:t>
            </a:r>
            <a:endParaRPr lang="en-GB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79512" y="1052736"/>
            <a:ext cx="73576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SPECT suffer from inferior detection sensitivity and spatial resolution compared to PET</a:t>
            </a:r>
          </a:p>
          <a:p>
            <a:r>
              <a:rPr lang="en-GB" sz="1600" dirty="0" smtClean="0"/>
              <a:t> but </a:t>
            </a:r>
            <a:r>
              <a:rPr lang="en-GB" sz="1600" dirty="0" err="1" smtClean="0"/>
              <a:t>quantitation</a:t>
            </a:r>
            <a:r>
              <a:rPr lang="en-GB" sz="1600" dirty="0" smtClean="0"/>
              <a:t> can in principle be obtained 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612774" y="5013176"/>
            <a:ext cx="1904432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Correction needed:</a:t>
            </a:r>
          </a:p>
          <a:p>
            <a:pPr>
              <a:buFontTx/>
              <a:buChar char="-"/>
            </a:pPr>
            <a:r>
              <a:rPr lang="en-GB" sz="1600" dirty="0" smtClean="0"/>
              <a:t>Attenuation</a:t>
            </a:r>
          </a:p>
          <a:p>
            <a:pPr>
              <a:buFontTx/>
              <a:buChar char="-"/>
            </a:pPr>
            <a:r>
              <a:rPr lang="en-GB" sz="1600" dirty="0" smtClean="0"/>
              <a:t>Scatter</a:t>
            </a:r>
          </a:p>
          <a:p>
            <a:pPr>
              <a:buFontTx/>
              <a:buChar char="-"/>
            </a:pPr>
            <a:r>
              <a:rPr lang="en-GB" sz="1600" dirty="0" smtClean="0"/>
              <a:t>Resolution recovery</a:t>
            </a:r>
          </a:p>
          <a:p>
            <a:pPr>
              <a:buFontTx/>
              <a:buChar char="-"/>
            </a:pPr>
            <a:r>
              <a:rPr lang="en-GB" sz="1600" dirty="0" smtClean="0"/>
              <a:t>Dead time</a:t>
            </a:r>
          </a:p>
        </p:txBody>
      </p:sp>
      <p:sp>
        <p:nvSpPr>
          <p:cNvPr id="9" name="ZoneTexte 8"/>
          <p:cNvSpPr txBox="1"/>
          <p:nvPr/>
        </p:nvSpPr>
        <p:spPr>
          <a:xfrm>
            <a:off x="6408910" y="5373216"/>
            <a:ext cx="21235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 smtClean="0"/>
              <a:t>Absolute quantification</a:t>
            </a:r>
          </a:p>
          <a:p>
            <a:pPr algn="ctr"/>
            <a:r>
              <a:rPr lang="en-GB" sz="1600" dirty="0" err="1" smtClean="0"/>
              <a:t>Bq</a:t>
            </a:r>
            <a:r>
              <a:rPr lang="en-GB" sz="1600" dirty="0" smtClean="0"/>
              <a:t>/ml </a:t>
            </a:r>
          </a:p>
        </p:txBody>
      </p:sp>
      <p:sp>
        <p:nvSpPr>
          <p:cNvPr id="10" name="ZoneTexte 9"/>
          <p:cNvSpPr txBox="1"/>
          <p:nvPr/>
        </p:nvSpPr>
        <p:spPr>
          <a:xfrm>
            <a:off x="3600598" y="5517232"/>
            <a:ext cx="1750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System calibration </a:t>
            </a:r>
          </a:p>
        </p:txBody>
      </p:sp>
      <p:sp>
        <p:nvSpPr>
          <p:cNvPr id="11" name="ZoneTexte 10"/>
          <p:cNvSpPr txBox="1"/>
          <p:nvPr/>
        </p:nvSpPr>
        <p:spPr>
          <a:xfrm>
            <a:off x="395536" y="3789040"/>
            <a:ext cx="31377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Accuracy</a:t>
            </a:r>
          </a:p>
          <a:p>
            <a:pPr>
              <a:buFontTx/>
              <a:buChar char="-"/>
            </a:pPr>
            <a:r>
              <a:rPr lang="en-GB" sz="1600" dirty="0" smtClean="0"/>
              <a:t>Radiotracer localisation</a:t>
            </a:r>
          </a:p>
          <a:p>
            <a:pPr>
              <a:buFontTx/>
              <a:buChar char="-"/>
            </a:pPr>
            <a:r>
              <a:rPr lang="en-GB" sz="1600" dirty="0" smtClean="0"/>
              <a:t>Radiotracer Activity concentration 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179512" y="2132856"/>
            <a:ext cx="78909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CT-derived Attenuation Correction maps (more straightforward implementation in PET)</a:t>
            </a:r>
          </a:p>
          <a:p>
            <a:r>
              <a:rPr lang="en-GB" sz="1600" dirty="0" smtClean="0"/>
              <a:t>CT-density map used also to model Scatter Component (~30% in </a:t>
            </a:r>
            <a:r>
              <a:rPr lang="en-GB" sz="1600" baseline="30000" dirty="0" smtClean="0"/>
              <a:t>99m</a:t>
            </a:r>
            <a:r>
              <a:rPr lang="en-GB" sz="1600" dirty="0" smtClean="0"/>
              <a:t>Tc </a:t>
            </a:r>
            <a:r>
              <a:rPr lang="en-GB" sz="1600" dirty="0" err="1" smtClean="0"/>
              <a:t>acq</a:t>
            </a:r>
            <a:r>
              <a:rPr lang="en-GB" sz="1600" dirty="0" smtClean="0"/>
              <a:t>. Energy window)</a:t>
            </a:r>
          </a:p>
        </p:txBody>
      </p:sp>
      <p:sp>
        <p:nvSpPr>
          <p:cNvPr id="13" name="ZoneTexte 12"/>
          <p:cNvSpPr txBox="1"/>
          <p:nvPr/>
        </p:nvSpPr>
        <p:spPr>
          <a:xfrm>
            <a:off x="179512" y="2852936"/>
            <a:ext cx="54505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smtClean="0"/>
              <a:t>PET only one energy to deal with (511 </a:t>
            </a:r>
            <a:r>
              <a:rPr lang="en-GB" sz="1600" dirty="0" err="1" smtClean="0"/>
              <a:t>keV</a:t>
            </a:r>
            <a:r>
              <a:rPr lang="en-GB" sz="1600" dirty="0" smtClean="0"/>
              <a:t>)</a:t>
            </a:r>
          </a:p>
          <a:p>
            <a:r>
              <a:rPr lang="en-GB" sz="1600" dirty="0" smtClean="0"/>
              <a:t>SPECT many energy (depending on the isotope) and collimators</a:t>
            </a:r>
          </a:p>
        </p:txBody>
      </p:sp>
      <p:sp>
        <p:nvSpPr>
          <p:cNvPr id="14" name="Rectangle avec flèche vers la droite 13"/>
          <p:cNvSpPr/>
          <p:nvPr/>
        </p:nvSpPr>
        <p:spPr>
          <a:xfrm>
            <a:off x="3600598" y="5301208"/>
            <a:ext cx="2664296" cy="720080"/>
          </a:xfrm>
          <a:prstGeom prst="rightArrowCallout">
            <a:avLst>
              <a:gd name="adj1" fmla="val 21702"/>
              <a:gd name="adj2" fmla="val 21701"/>
              <a:gd name="adj3" fmla="val 102511"/>
              <a:gd name="adj4" fmla="val 64977"/>
            </a:avLst>
          </a:prstGeom>
          <a:solidFill>
            <a:srgbClr val="0070C0">
              <a:alpha val="24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avec flèche vers la droite 14"/>
          <p:cNvSpPr/>
          <p:nvPr/>
        </p:nvSpPr>
        <p:spPr>
          <a:xfrm>
            <a:off x="648270" y="4869160"/>
            <a:ext cx="2808312" cy="1728192"/>
          </a:xfrm>
          <a:prstGeom prst="rightArrowCallout">
            <a:avLst/>
          </a:prstGeom>
          <a:solidFill>
            <a:srgbClr val="0070C0">
              <a:alpha val="24000"/>
            </a:srgbClr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/>
          <p:cNvSpPr/>
          <p:nvPr/>
        </p:nvSpPr>
        <p:spPr>
          <a:xfrm>
            <a:off x="6336902" y="5301208"/>
            <a:ext cx="2160240" cy="720080"/>
          </a:xfrm>
          <a:prstGeom prst="rect">
            <a:avLst/>
          </a:prstGeom>
          <a:solidFill>
            <a:schemeClr val="accent1">
              <a:alpha val="1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4" grpId="0" animBg="1"/>
      <p:bldP spid="15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 l="23244" t="20035" r="23929" b="24868"/>
          <a:stretch>
            <a:fillRect/>
          </a:stretch>
        </p:blipFill>
        <p:spPr bwMode="auto">
          <a:xfrm>
            <a:off x="611560" y="908720"/>
            <a:ext cx="7978159" cy="4680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4"/>
          <p:cNvSpPr/>
          <p:nvPr/>
        </p:nvSpPr>
        <p:spPr>
          <a:xfrm>
            <a:off x="935088" y="5877272"/>
            <a:ext cx="5437112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 smtClean="0"/>
              <a:t>An Evidence-Based Review of Quantitative SPECT Imaging and Potential Clinical Applications </a:t>
            </a:r>
          </a:p>
          <a:p>
            <a:r>
              <a:rPr lang="en-US" sz="1000" dirty="0" smtClean="0"/>
              <a:t>Dale L. Bailey, and Kathy P. </a:t>
            </a:r>
            <a:r>
              <a:rPr lang="en-US" sz="1000" dirty="0" err="1" smtClean="0"/>
              <a:t>Willowson</a:t>
            </a:r>
            <a:endParaRPr lang="en-US" sz="1000" dirty="0" smtClean="0"/>
          </a:p>
          <a:p>
            <a:r>
              <a:rPr lang="da-DK" sz="1000" dirty="0" smtClean="0"/>
              <a:t>J Nucl Med 2013; 54:83–89</a:t>
            </a:r>
            <a:endParaRPr lang="en-GB" sz="1000" dirty="0"/>
          </a:p>
        </p:txBody>
      </p:sp>
      <p:sp>
        <p:nvSpPr>
          <p:cNvPr id="6" name="ZoneTexte 5"/>
          <p:cNvSpPr txBox="1"/>
          <p:nvPr/>
        </p:nvSpPr>
        <p:spPr>
          <a:xfrm>
            <a:off x="2915816" y="1567825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>
                <a:solidFill>
                  <a:srgbClr val="0070C0"/>
                </a:solidFill>
              </a:rPr>
              <a:t>Bq</a:t>
            </a:r>
            <a:r>
              <a:rPr lang="en-GB" sz="1200" dirty="0" smtClean="0">
                <a:solidFill>
                  <a:srgbClr val="0070C0"/>
                </a:solidFill>
              </a:rPr>
              <a:t>/ml 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2699792" y="2071881"/>
            <a:ext cx="9124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MBF/SUV 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2843808" y="2935977"/>
            <a:ext cx="6206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>
                <a:solidFill>
                  <a:srgbClr val="0070C0"/>
                </a:solidFill>
              </a:rPr>
              <a:t>Bq</a:t>
            </a:r>
            <a:r>
              <a:rPr lang="en-GB" sz="1200" dirty="0" smtClean="0">
                <a:solidFill>
                  <a:srgbClr val="0070C0"/>
                </a:solidFill>
              </a:rPr>
              <a:t>/ml 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131840" y="3283197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SUV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2771800" y="4027130"/>
            <a:ext cx="9525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>
                <a:solidFill>
                  <a:srgbClr val="0070C0"/>
                </a:solidFill>
              </a:rPr>
              <a:t>Bq</a:t>
            </a:r>
            <a:r>
              <a:rPr lang="en-GB" sz="1200" dirty="0" smtClean="0">
                <a:solidFill>
                  <a:srgbClr val="0070C0"/>
                </a:solidFill>
              </a:rPr>
              <a:t>/ml / </a:t>
            </a:r>
            <a:r>
              <a:rPr lang="en-GB" sz="1200" dirty="0" smtClean="0">
                <a:solidFill>
                  <a:srgbClr val="FF0000"/>
                </a:solidFill>
              </a:rPr>
              <a:t>SUV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2" name="ZoneTexte 11"/>
          <p:cNvSpPr txBox="1"/>
          <p:nvPr/>
        </p:nvSpPr>
        <p:spPr>
          <a:xfrm>
            <a:off x="3131840" y="4255974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SUV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3059832" y="4880193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smtClean="0">
                <a:solidFill>
                  <a:srgbClr val="FF0000"/>
                </a:solidFill>
              </a:rPr>
              <a:t>SUV</a:t>
            </a:r>
            <a:endParaRPr lang="en-GB" sz="1200" dirty="0">
              <a:solidFill>
                <a:srgbClr val="FF0000"/>
              </a:solidFill>
            </a:endParaRPr>
          </a:p>
        </p:txBody>
      </p:sp>
      <p:sp>
        <p:nvSpPr>
          <p:cNvPr id="14" name="ZoneTexte 13"/>
          <p:cNvSpPr txBox="1"/>
          <p:nvPr/>
        </p:nvSpPr>
        <p:spPr>
          <a:xfrm>
            <a:off x="2843808" y="5240233"/>
            <a:ext cx="5774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 err="1" smtClean="0">
                <a:solidFill>
                  <a:srgbClr val="0070C0"/>
                </a:solidFill>
              </a:rPr>
              <a:t>Bq</a:t>
            </a:r>
            <a:r>
              <a:rPr lang="en-GB" sz="1200" dirty="0" smtClean="0">
                <a:solidFill>
                  <a:srgbClr val="0070C0"/>
                </a:solidFill>
              </a:rPr>
              <a:t>/ml</a:t>
            </a:r>
            <a:endParaRPr lang="en-GB" sz="1200" dirty="0">
              <a:solidFill>
                <a:srgbClr val="0070C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2483768" y="188640"/>
            <a:ext cx="42255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The Need for quantitative SPECT</a:t>
            </a:r>
            <a:endParaRPr lang="en-GB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healthcare.siemens.com/siemens_hwem-hwem_ssxa_websites-context-root/wcm/idc/groups/public/@global/@imaging/@molecular/documents/image/mdax/mzu2/~edisp/xspect_gallery_1-00678352/~renditions/xspect_gallery_1-00678352~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060848"/>
            <a:ext cx="3648404" cy="2736304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1547664" y="548680"/>
            <a:ext cx="4986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The SIEMENS </a:t>
            </a:r>
            <a:r>
              <a:rPr lang="en-GB" sz="2400" dirty="0" err="1" smtClean="0"/>
              <a:t>Symbia</a:t>
            </a:r>
            <a:r>
              <a:rPr lang="en-GB" sz="2400" dirty="0" smtClean="0"/>
              <a:t> </a:t>
            </a:r>
            <a:r>
              <a:rPr lang="en-GB" sz="2400" dirty="0" err="1" smtClean="0"/>
              <a:t>Intevo</a:t>
            </a:r>
            <a:r>
              <a:rPr lang="en-GB" sz="2400" dirty="0" smtClean="0"/>
              <a:t> SPECT/CT </a:t>
            </a:r>
            <a:endParaRPr lang="en-GB" sz="2400" dirty="0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3" cstate="print"/>
          <a:srcRect l="36551" t="13600" r="8197" b="24442"/>
          <a:stretch>
            <a:fillRect/>
          </a:stretch>
        </p:blipFill>
        <p:spPr bwMode="auto">
          <a:xfrm>
            <a:off x="3436049" y="1794762"/>
            <a:ext cx="5707951" cy="36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à coins arrondis 4"/>
          <p:cNvSpPr/>
          <p:nvPr/>
        </p:nvSpPr>
        <p:spPr>
          <a:xfrm>
            <a:off x="3491880" y="4725144"/>
            <a:ext cx="5644805" cy="216024"/>
          </a:xfrm>
          <a:prstGeom prst="roundRect">
            <a:avLst/>
          </a:prstGeom>
          <a:solidFill>
            <a:schemeClr val="accent1">
              <a:alpha val="1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2555776" y="188640"/>
            <a:ext cx="36676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SPECT image reconstruction</a:t>
            </a:r>
            <a:endParaRPr lang="en-GB" sz="2400" dirty="0"/>
          </a:p>
        </p:txBody>
      </p:sp>
      <p:sp>
        <p:nvSpPr>
          <p:cNvPr id="5" name="ZoneTexte 4"/>
          <p:cNvSpPr txBox="1"/>
          <p:nvPr/>
        </p:nvSpPr>
        <p:spPr>
          <a:xfrm>
            <a:off x="539552" y="908720"/>
            <a:ext cx="4968552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3D-OSEM (Flash3D)</a:t>
            </a:r>
          </a:p>
          <a:p>
            <a:r>
              <a:rPr lang="en-GB" sz="1600" dirty="0" smtClean="0"/>
              <a:t>Slice are reconstructed simultaneously </a:t>
            </a:r>
          </a:p>
          <a:p>
            <a:r>
              <a:rPr lang="en-GB" sz="1600" dirty="0" smtClean="0"/>
              <a:t>(not only a sequence of 2D slices)</a:t>
            </a:r>
          </a:p>
          <a:p>
            <a:r>
              <a:rPr lang="en-GB" sz="1600" dirty="0" smtClean="0"/>
              <a:t>Spatial resolution in axial and transverse </a:t>
            </a:r>
          </a:p>
          <a:p>
            <a:r>
              <a:rPr lang="en-GB" sz="1600" dirty="0" smtClean="0"/>
              <a:t>Plane are equal</a:t>
            </a:r>
          </a:p>
          <a:p>
            <a:endParaRPr lang="en-GB" sz="1600" dirty="0" smtClean="0"/>
          </a:p>
          <a:p>
            <a:r>
              <a:rPr lang="en-GB" sz="1600" dirty="0" smtClean="0"/>
              <a:t>AC CT-based att. Map </a:t>
            </a:r>
          </a:p>
          <a:p>
            <a:r>
              <a:rPr lang="en-GB" sz="1600" dirty="0" smtClean="0"/>
              <a:t>SC DEW or TEW</a:t>
            </a:r>
          </a:p>
          <a:p>
            <a:r>
              <a:rPr lang="en-GB" sz="1600" dirty="0" smtClean="0">
                <a:solidFill>
                  <a:srgbClr val="FF0000"/>
                </a:solidFill>
              </a:rPr>
              <a:t>3D beam model for collimation</a:t>
            </a:r>
          </a:p>
          <a:p>
            <a:r>
              <a:rPr lang="en-GB" sz="1600" dirty="0" smtClean="0">
                <a:solidFill>
                  <a:srgbClr val="FF0000"/>
                </a:solidFill>
              </a:rPr>
              <a:t>Detector-Collimator PSF is modelled</a:t>
            </a:r>
          </a:p>
          <a:p>
            <a:r>
              <a:rPr lang="en-GB" sz="1600" dirty="0" smtClean="0">
                <a:solidFill>
                  <a:srgbClr val="FF0000"/>
                </a:solidFill>
              </a:rPr>
              <a:t>(UHR LEHR, MELP, HE ...) </a:t>
            </a:r>
          </a:p>
          <a:p>
            <a:endParaRPr lang="en-GB" sz="1600" dirty="0" smtClean="0"/>
          </a:p>
          <a:p>
            <a:r>
              <a:rPr lang="en-GB" sz="1600" b="1" dirty="0" smtClean="0"/>
              <a:t>Reconstruction matrix 128 x 128 </a:t>
            </a:r>
          </a:p>
          <a:p>
            <a:r>
              <a:rPr lang="en-GB" sz="1600" b="1" dirty="0" smtClean="0"/>
              <a:t>(256 x 256 opt.)</a:t>
            </a:r>
          </a:p>
          <a:p>
            <a:endParaRPr lang="en-GB" sz="1600" dirty="0" smtClean="0"/>
          </a:p>
          <a:p>
            <a:r>
              <a:rPr lang="en-GB" sz="1600" dirty="0" smtClean="0"/>
              <a:t>3D Gaussian smoothing is applied </a:t>
            </a:r>
          </a:p>
          <a:p>
            <a:r>
              <a:rPr lang="en-GB" sz="1600" dirty="0" smtClean="0"/>
              <a:t>Trade-off noise vs. Resolution</a:t>
            </a:r>
          </a:p>
          <a:p>
            <a:endParaRPr lang="en-GB" sz="1600" dirty="0" smtClean="0"/>
          </a:p>
          <a:p>
            <a:r>
              <a:rPr lang="en-GB" sz="1600" b="1" dirty="0" smtClean="0"/>
              <a:t>Absolute quantification not available</a:t>
            </a:r>
          </a:p>
          <a:p>
            <a:endParaRPr lang="en-GB" sz="1600" dirty="0" smtClean="0"/>
          </a:p>
          <a:p>
            <a:r>
              <a:rPr lang="en-GB" sz="1600" dirty="0" err="1" smtClean="0">
                <a:solidFill>
                  <a:srgbClr val="0070C0"/>
                </a:solidFill>
              </a:rPr>
              <a:t>Dicom</a:t>
            </a:r>
            <a:r>
              <a:rPr lang="en-GB" sz="1600" dirty="0" smtClean="0">
                <a:solidFill>
                  <a:srgbClr val="0070C0"/>
                </a:solidFill>
              </a:rPr>
              <a:t> Image Type: NM </a:t>
            </a:r>
          </a:p>
          <a:p>
            <a:endParaRPr lang="en-GB" sz="1400" dirty="0" smtClean="0"/>
          </a:p>
        </p:txBody>
      </p:sp>
      <p:sp>
        <p:nvSpPr>
          <p:cNvPr id="10" name="ZoneTexte 9"/>
          <p:cNvSpPr txBox="1"/>
          <p:nvPr/>
        </p:nvSpPr>
        <p:spPr>
          <a:xfrm>
            <a:off x="4355976" y="856357"/>
            <a:ext cx="4608512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 smtClean="0"/>
              <a:t>OSCG quant (</a:t>
            </a:r>
            <a:r>
              <a:rPr lang="en-GB" sz="1600" b="1" dirty="0" err="1" smtClean="0"/>
              <a:t>xSPECT</a:t>
            </a:r>
            <a:r>
              <a:rPr lang="en-GB" sz="1600" b="1" dirty="0" smtClean="0"/>
              <a:t> quant) </a:t>
            </a:r>
          </a:p>
          <a:p>
            <a:r>
              <a:rPr lang="en-GB" sz="1600" dirty="0" smtClean="0"/>
              <a:t>Ordered Subset Conjugate Gradient</a:t>
            </a:r>
          </a:p>
          <a:p>
            <a:endParaRPr lang="en-GB" sz="1600" dirty="0" smtClean="0"/>
          </a:p>
          <a:p>
            <a:endParaRPr lang="en-GB" sz="1600" dirty="0" smtClean="0"/>
          </a:p>
          <a:p>
            <a:r>
              <a:rPr lang="en-GB" sz="1600" dirty="0" smtClean="0"/>
              <a:t>AC CT-based att. Map </a:t>
            </a:r>
          </a:p>
          <a:p>
            <a:r>
              <a:rPr lang="en-GB" sz="1600" dirty="0" smtClean="0"/>
              <a:t>SC DEW or TEW</a:t>
            </a:r>
          </a:p>
          <a:p>
            <a:r>
              <a:rPr lang="en-GB" sz="1600" dirty="0" smtClean="0">
                <a:solidFill>
                  <a:srgbClr val="FF0000"/>
                </a:solidFill>
              </a:rPr>
              <a:t>3D beam model for collimation</a:t>
            </a:r>
          </a:p>
          <a:p>
            <a:r>
              <a:rPr lang="en-GB" sz="1600" dirty="0" smtClean="0">
                <a:solidFill>
                  <a:srgbClr val="FF0000"/>
                </a:solidFill>
              </a:rPr>
              <a:t>Detector-Collimator PSF is measured</a:t>
            </a:r>
          </a:p>
          <a:p>
            <a:r>
              <a:rPr lang="en-GB" sz="1600" dirty="0" smtClean="0">
                <a:solidFill>
                  <a:srgbClr val="FF0000"/>
                </a:solidFill>
              </a:rPr>
              <a:t>For the specific manufacturer LEHR with </a:t>
            </a:r>
            <a:r>
              <a:rPr lang="en-GB" sz="1600" baseline="30000" dirty="0" smtClean="0">
                <a:solidFill>
                  <a:srgbClr val="FF0000"/>
                </a:solidFill>
              </a:rPr>
              <a:t>99m</a:t>
            </a:r>
            <a:r>
              <a:rPr lang="en-GB" sz="1600" dirty="0" smtClean="0">
                <a:solidFill>
                  <a:srgbClr val="FF0000"/>
                </a:solidFill>
              </a:rPr>
              <a:t>Tc </a:t>
            </a:r>
          </a:p>
          <a:p>
            <a:endParaRPr lang="en-GB" sz="1600" dirty="0" smtClean="0"/>
          </a:p>
          <a:p>
            <a:r>
              <a:rPr lang="en-GB" sz="1600" dirty="0" smtClean="0"/>
              <a:t>3D slice reconstruction in the CT Reference frame</a:t>
            </a:r>
          </a:p>
          <a:p>
            <a:r>
              <a:rPr lang="en-GB" sz="1600" b="1" dirty="0" smtClean="0"/>
              <a:t>Reconstruction matrix is 256 x 256 (128 x 128 opt.)</a:t>
            </a:r>
          </a:p>
          <a:p>
            <a:endParaRPr lang="en-GB" sz="1600" dirty="0" smtClean="0"/>
          </a:p>
          <a:p>
            <a:r>
              <a:rPr lang="en-GB" sz="1600" dirty="0" smtClean="0"/>
              <a:t>3D Gaussian smoothing is applied </a:t>
            </a:r>
          </a:p>
          <a:p>
            <a:r>
              <a:rPr lang="en-GB" sz="1600" dirty="0" smtClean="0"/>
              <a:t>Trade-off noise vs. Resolution</a:t>
            </a:r>
          </a:p>
          <a:p>
            <a:endParaRPr lang="en-GB" sz="1600" dirty="0" smtClean="0"/>
          </a:p>
          <a:p>
            <a:r>
              <a:rPr lang="en-GB" sz="1600" dirty="0" smtClean="0"/>
              <a:t>System specific Sensitivity calibration</a:t>
            </a:r>
          </a:p>
          <a:p>
            <a:r>
              <a:rPr lang="en-GB" sz="1600" dirty="0" smtClean="0"/>
              <a:t>(monthly) 57Co calibrated source</a:t>
            </a:r>
          </a:p>
          <a:p>
            <a:r>
              <a:rPr lang="en-GB" sz="1600" dirty="0" smtClean="0"/>
              <a:t>(99mTc is also possible)</a:t>
            </a:r>
          </a:p>
          <a:p>
            <a:endParaRPr lang="en-GB" sz="1600" dirty="0" smtClean="0"/>
          </a:p>
          <a:p>
            <a:r>
              <a:rPr lang="en-GB" sz="1600" b="1" dirty="0" smtClean="0"/>
              <a:t>Absolute quantification available (</a:t>
            </a:r>
            <a:r>
              <a:rPr lang="en-GB" sz="1600" b="1" dirty="0" err="1" smtClean="0"/>
              <a:t>Bq</a:t>
            </a:r>
            <a:r>
              <a:rPr lang="en-GB" sz="1600" b="1" dirty="0" smtClean="0"/>
              <a:t>/ml)</a:t>
            </a:r>
          </a:p>
          <a:p>
            <a:endParaRPr lang="en-GB" sz="1600" dirty="0" smtClean="0"/>
          </a:p>
          <a:p>
            <a:r>
              <a:rPr lang="en-GB" sz="1600" dirty="0" err="1" smtClean="0">
                <a:solidFill>
                  <a:srgbClr val="0070C0"/>
                </a:solidFill>
              </a:rPr>
              <a:t>Dicom</a:t>
            </a:r>
            <a:r>
              <a:rPr lang="en-GB" sz="1600" dirty="0" smtClean="0">
                <a:solidFill>
                  <a:srgbClr val="0070C0"/>
                </a:solidFill>
              </a:rPr>
              <a:t> Image Type: PT</a:t>
            </a:r>
          </a:p>
          <a:p>
            <a:endParaRPr lang="en-GB" sz="16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923928" y="116632"/>
            <a:ext cx="27979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/>
              <a:t>Periodical calibration</a:t>
            </a:r>
            <a:endParaRPr lang="en-GB" sz="2400" dirty="0"/>
          </a:p>
        </p:txBody>
      </p:sp>
      <p:pic>
        <p:nvPicPr>
          <p:cNvPr id="1027" name="Picture 3" descr="N:\IRA\COMMUN\GIM_public\SG_public\SPECT\SIEMENS_xSPECT\SoureCalibration_Co57\DSC0101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7544" y="404664"/>
            <a:ext cx="2304256" cy="3072342"/>
          </a:xfrm>
          <a:prstGeom prst="rect">
            <a:avLst/>
          </a:prstGeom>
          <a:noFill/>
        </p:spPr>
      </p:pic>
      <p:sp>
        <p:nvSpPr>
          <p:cNvPr id="7" name="ZoneTexte 6"/>
          <p:cNvSpPr txBox="1"/>
          <p:nvPr/>
        </p:nvSpPr>
        <p:spPr>
          <a:xfrm>
            <a:off x="2915816" y="1628800"/>
            <a:ext cx="41790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Energy peaking  (intrinsic </a:t>
            </a:r>
            <a:r>
              <a:rPr lang="en-GB" dirty="0" smtClean="0">
                <a:sym typeface="Wingdings" pitchFamily="2" charset="2"/>
              </a:rPr>
              <a:t> no collimator)</a:t>
            </a:r>
          </a:p>
          <a:p>
            <a:r>
              <a:rPr lang="en-GB" dirty="0" smtClean="0">
                <a:sym typeface="Wingdings" pitchFamily="2" charset="2"/>
              </a:rPr>
              <a:t>15 </a:t>
            </a:r>
            <a:r>
              <a:rPr lang="en-GB" dirty="0" err="1" smtClean="0">
                <a:sym typeface="Wingdings" pitchFamily="2" charset="2"/>
              </a:rPr>
              <a:t>Mbq</a:t>
            </a:r>
            <a:r>
              <a:rPr lang="en-GB" dirty="0" smtClean="0">
                <a:sym typeface="Wingdings" pitchFamily="2" charset="2"/>
              </a:rPr>
              <a:t> Co-57 planar source </a:t>
            </a:r>
            <a:endParaRPr lang="en-GB" dirty="0"/>
          </a:p>
        </p:txBody>
      </p:sp>
      <p:pic>
        <p:nvPicPr>
          <p:cNvPr id="1028" name="Picture 4" descr="N:\IRA\COMMUN\GIM_public\SG_public\SPECT\SIEMENS_xSPECT\SoureCalibration_Co57\DSC0101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7544" y="3501007"/>
            <a:ext cx="2304256" cy="3072341"/>
          </a:xfrm>
          <a:prstGeom prst="rect">
            <a:avLst/>
          </a:prstGeom>
          <a:noFill/>
        </p:spPr>
      </p:pic>
      <p:sp>
        <p:nvSpPr>
          <p:cNvPr id="9" name="ZoneTexte 8"/>
          <p:cNvSpPr txBox="1"/>
          <p:nvPr/>
        </p:nvSpPr>
        <p:spPr>
          <a:xfrm>
            <a:off x="2915816" y="6093296"/>
            <a:ext cx="5780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System calibration with LEHR collimator </a:t>
            </a:r>
          </a:p>
          <a:p>
            <a:r>
              <a:rPr lang="en-GB" dirty="0" smtClean="0"/>
              <a:t>115 </a:t>
            </a:r>
            <a:r>
              <a:rPr lang="en-GB" dirty="0" err="1" smtClean="0"/>
              <a:t>MBq</a:t>
            </a:r>
            <a:r>
              <a:rPr lang="en-GB" dirty="0" smtClean="0"/>
              <a:t> Co-53 point source  (NIST calibration source)</a:t>
            </a:r>
            <a:endParaRPr lang="en-GB" dirty="0"/>
          </a:p>
        </p:txBody>
      </p:sp>
      <p:pic>
        <p:nvPicPr>
          <p:cNvPr id="10" name="Picture 2" descr="N:\IRA\COMMUN\GIM_public\SG_public\SPECT\SIEMENS_xSPECT\SoureCalibration_Co57\DSC01012.JPG"/>
          <p:cNvPicPr>
            <a:picLocks noChangeAspect="1" noChangeArrowheads="1"/>
          </p:cNvPicPr>
          <p:nvPr/>
        </p:nvPicPr>
        <p:blipFill>
          <a:blip r:embed="rId4" cstate="print"/>
          <a:srcRect l="38188" t="21650" r="28738" b="6951"/>
          <a:stretch>
            <a:fillRect/>
          </a:stretch>
        </p:blipFill>
        <p:spPr bwMode="auto">
          <a:xfrm>
            <a:off x="7164288" y="3356992"/>
            <a:ext cx="1734546" cy="2808312"/>
          </a:xfrm>
          <a:prstGeom prst="rect">
            <a:avLst/>
          </a:prstGeom>
          <a:noFill/>
        </p:spPr>
      </p:pic>
      <p:pic>
        <p:nvPicPr>
          <p:cNvPr id="12" name="Picture 3" descr="N:\IRA\COMMUN\GIM_public\SG_public\SPECT\SIEMENS_xSPECT\SoureCalibration_Co57\DSC01019.JPG"/>
          <p:cNvPicPr>
            <a:picLocks noChangeAspect="1" noChangeArrowheads="1"/>
          </p:cNvPicPr>
          <p:nvPr/>
        </p:nvPicPr>
        <p:blipFill>
          <a:blip r:embed="rId5" cstate="print"/>
          <a:srcRect l="25588" t="30050" r="20075" b="42650"/>
          <a:stretch>
            <a:fillRect/>
          </a:stretch>
        </p:blipFill>
        <p:spPr bwMode="auto">
          <a:xfrm>
            <a:off x="3275856" y="3645024"/>
            <a:ext cx="3563888" cy="1342914"/>
          </a:xfrm>
          <a:prstGeom prst="rect">
            <a:avLst/>
          </a:prstGeom>
          <a:noFill/>
        </p:spPr>
      </p:pic>
      <p:sp>
        <p:nvSpPr>
          <p:cNvPr id="13" name="ZoneTexte 12"/>
          <p:cNvSpPr txBox="1"/>
          <p:nvPr/>
        </p:nvSpPr>
        <p:spPr>
          <a:xfrm>
            <a:off x="2915816" y="1052736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Periodicity : Once per month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>
              <a:latin typeface="+mj-lt"/>
            </a:endParaRPr>
          </a:p>
        </p:txBody>
      </p:sp>
      <p:pic>
        <p:nvPicPr>
          <p:cNvPr id="7169" name="Picture 1" descr="C:\Users\sgnesin\Downloads\CQ MENSUEL_1.Tif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0"/>
            <a:ext cx="7967801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Picture 1" descr="C:\Users\sgnesin\Downloads\IMG_20151005_143057 (1).jpg"/>
          <p:cNvPicPr>
            <a:picLocks noChangeAspect="1" noChangeArrowheads="1"/>
          </p:cNvPicPr>
          <p:nvPr/>
        </p:nvPicPr>
        <p:blipFill>
          <a:blip r:embed="rId2" cstate="print"/>
          <a:srcRect l="18500" t="14300" r="12988" b="14301"/>
          <a:stretch>
            <a:fillRect/>
          </a:stretch>
        </p:blipFill>
        <p:spPr bwMode="auto">
          <a:xfrm>
            <a:off x="611560" y="548680"/>
            <a:ext cx="7560840" cy="590962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MU-1">
  <a:themeElements>
    <a:clrScheme name="Capitaux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1_PMU-1">
  <a:themeElements>
    <a:clrScheme name="Capitaux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Conception personnalisé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theme_28_HD_CHUV">
  <a:themeElements>
    <a:clrScheme name="Capitaux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PMU-01</Template>
  <TotalTime>1677</TotalTime>
  <Words>1699</Words>
  <Application>Microsoft Office PowerPoint</Application>
  <PresentationFormat>Affichage à l'écran (4:3)</PresentationFormat>
  <Paragraphs>447</Paragraphs>
  <Slides>27</Slides>
  <Notes>0</Notes>
  <HiddenSlides>0</HiddenSlides>
  <MMClips>0</MMClips>
  <ScaleCrop>false</ScaleCrop>
  <HeadingPairs>
    <vt:vector size="6" baseType="variant">
      <vt:variant>
        <vt:lpstr>Thème</vt:lpstr>
      </vt:variant>
      <vt:variant>
        <vt:i4>5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3" baseType="lpstr">
      <vt:lpstr>PMU-1</vt:lpstr>
      <vt:lpstr>Conception personnalisée</vt:lpstr>
      <vt:lpstr>1_PMU-1</vt:lpstr>
      <vt:lpstr>1_Conception personnalisée</vt:lpstr>
      <vt:lpstr>theme_28_HD_CHUV</vt:lpstr>
      <vt:lpstr>Équation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Activity decay correction </vt:lpstr>
      <vt:lpstr>Diapositive 11</vt:lpstr>
      <vt:lpstr>Quantitative assessment in phantoms</vt:lpstr>
      <vt:lpstr>Diapositive 13</vt:lpstr>
      <vt:lpstr>Diapositive 14</vt:lpstr>
      <vt:lpstr>Diapositive 15</vt:lpstr>
      <vt:lpstr>Diapositive 16</vt:lpstr>
      <vt:lpstr>Diapositive 17</vt:lpstr>
      <vt:lpstr>La reconstruction SPECT Skeletal (xSPECT Bone)</vt:lpstr>
      <vt:lpstr>Diapositive 19</vt:lpstr>
      <vt:lpstr>Diapositive 20</vt:lpstr>
      <vt:lpstr>Diapositive 21</vt:lpstr>
      <vt:lpstr>Diapositive 22</vt:lpstr>
      <vt:lpstr>Diapositive 23</vt:lpstr>
      <vt:lpstr>Diapositive 24</vt:lpstr>
      <vt:lpstr>Diapositive 25</vt:lpstr>
      <vt:lpstr>Summary of Main Findings</vt:lpstr>
      <vt:lpstr>Diapositive 27</vt:lpstr>
    </vt:vector>
  </TitlesOfParts>
  <Company>CHUV | Centre hospitalier universitaire vaudois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Gnesin Silvano (HOS38479)</dc:creator>
  <cp:lastModifiedBy>sgnesin</cp:lastModifiedBy>
  <cp:revision>182</cp:revision>
  <dcterms:created xsi:type="dcterms:W3CDTF">2015-09-04T07:40:32Z</dcterms:created>
  <dcterms:modified xsi:type="dcterms:W3CDTF">2015-10-07T07:01:34Z</dcterms:modified>
</cp:coreProperties>
</file>